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7" r:id="rId3"/>
    <p:sldId id="271" r:id="rId4"/>
    <p:sldId id="272" r:id="rId5"/>
    <p:sldId id="273" r:id="rId6"/>
    <p:sldId id="257" r:id="rId7"/>
    <p:sldId id="258" r:id="rId8"/>
    <p:sldId id="259" r:id="rId9"/>
    <p:sldId id="260" r:id="rId10"/>
    <p:sldId id="261" r:id="rId11"/>
    <p:sldId id="269" r:id="rId12"/>
    <p:sldId id="263" r:id="rId13"/>
    <p:sldId id="264" r:id="rId14"/>
    <p:sldId id="265" r:id="rId15"/>
    <p:sldId id="268" r:id="rId16"/>
    <p:sldId id="270" r:id="rId17"/>
    <p:sldId id="266" r:id="rId18"/>
    <p:sldId id="262" r:id="rId19"/>
    <p:sldId id="274" r:id="rId20"/>
    <p:sldId id="275" r:id="rId21"/>
    <p:sldId id="276"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F36E8BC-567D-46C0-8CE5-C5D4C4AA7D6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300453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36E8BC-567D-46C0-8CE5-C5D4C4AA7D6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7592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36E8BC-567D-46C0-8CE5-C5D4C4AA7D6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224925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36E8BC-567D-46C0-8CE5-C5D4C4AA7D6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109365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36E8BC-567D-46C0-8CE5-C5D4C4AA7D6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1624699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F36E8BC-567D-46C0-8CE5-C5D4C4AA7D6A}"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289529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F36E8BC-567D-46C0-8CE5-C5D4C4AA7D6A}" type="datetimeFigureOut">
              <a:rPr lang="en-GB" smtClean="0"/>
              <a:t>30/03/2020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2567112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F36E8BC-567D-46C0-8CE5-C5D4C4AA7D6A}" type="datetimeFigureOut">
              <a:rPr lang="en-GB" smtClean="0"/>
              <a:t>30/03/2020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162769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6E8BC-567D-46C0-8CE5-C5D4C4AA7D6A}" type="datetimeFigureOut">
              <a:rPr lang="en-GB" smtClean="0"/>
              <a:t>30/03/2020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3743049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36E8BC-567D-46C0-8CE5-C5D4C4AA7D6A}"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210492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36E8BC-567D-46C0-8CE5-C5D4C4AA7D6A}"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0294ED-620D-49ED-AF42-217C56F5C9B2}" type="slidenum">
              <a:rPr lang="en-GB" smtClean="0"/>
              <a:t>‹#›</a:t>
            </a:fld>
            <a:endParaRPr lang="en-GB"/>
          </a:p>
        </p:txBody>
      </p:sp>
    </p:spTree>
    <p:extLst>
      <p:ext uri="{BB962C8B-B14F-4D97-AF65-F5344CB8AC3E}">
        <p14:creationId xmlns:p14="http://schemas.microsoft.com/office/powerpoint/2010/main" val="313635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6E8BC-567D-46C0-8CE5-C5D4C4AA7D6A}" type="datetimeFigureOut">
              <a:rPr lang="en-GB" smtClean="0"/>
              <a:t>30/03/2020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294ED-620D-49ED-AF42-217C56F5C9B2}" type="slidenum">
              <a:rPr lang="en-GB" smtClean="0"/>
              <a:t>‹#›</a:t>
            </a:fld>
            <a:endParaRPr lang="en-GB"/>
          </a:p>
        </p:txBody>
      </p:sp>
    </p:spTree>
    <p:extLst>
      <p:ext uri="{BB962C8B-B14F-4D97-AF65-F5344CB8AC3E}">
        <p14:creationId xmlns:p14="http://schemas.microsoft.com/office/powerpoint/2010/main" val="3474860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E4673-2083-46BF-A3FA-C4093936652C}"/>
              </a:ext>
            </a:extLst>
          </p:cNvPr>
          <p:cNvSpPr>
            <a:spLocks noGrp="1"/>
          </p:cNvSpPr>
          <p:nvPr>
            <p:ph type="title"/>
          </p:nvPr>
        </p:nvSpPr>
        <p:spPr/>
        <p:txBody>
          <a:bodyPr/>
          <a:lstStyle/>
          <a:p>
            <a:endParaRPr lang="lv-LV" dirty="0"/>
          </a:p>
        </p:txBody>
      </p:sp>
      <p:sp>
        <p:nvSpPr>
          <p:cNvPr id="3" name="Content Placeholder 2">
            <a:extLst>
              <a:ext uri="{FF2B5EF4-FFF2-40B4-BE49-F238E27FC236}">
                <a16:creationId xmlns:a16="http://schemas.microsoft.com/office/drawing/2014/main" id="{AE88B775-623D-40FB-AB6C-85223D1693EF}"/>
              </a:ext>
            </a:extLst>
          </p:cNvPr>
          <p:cNvSpPr>
            <a:spLocks noGrp="1"/>
          </p:cNvSpPr>
          <p:nvPr>
            <p:ph idx="1"/>
          </p:nvPr>
        </p:nvSpPr>
        <p:spPr>
          <a:xfrm>
            <a:off x="838200" y="2083153"/>
            <a:ext cx="10739511" cy="4613070"/>
          </a:xfrm>
        </p:spPr>
        <p:txBody>
          <a:bodyPr>
            <a:normAutofit fontScale="70000" lnSpcReduction="20000"/>
          </a:bodyPr>
          <a:lstStyle/>
          <a:p>
            <a:pPr marL="0" indent="0" algn="ctr">
              <a:buNone/>
            </a:pPr>
            <a:r>
              <a:rPr lang="lv-LV" sz="5100" b="1" dirty="0">
                <a:latin typeface="Cambria Math" panose="02040503050406030204" pitchFamily="18" charset="0"/>
                <a:ea typeface="Cambria Math" panose="02040503050406030204" pitchFamily="18" charset="0"/>
              </a:rPr>
              <a:t>Sociāli emocionālo prasmju attīstīšana</a:t>
            </a:r>
          </a:p>
          <a:p>
            <a:pPr marL="0" indent="0" algn="ctr">
              <a:buNone/>
            </a:pPr>
            <a:r>
              <a:rPr lang="lv-LV" sz="5100" b="1" dirty="0">
                <a:latin typeface="Cambria Math" panose="02040503050406030204" pitchFamily="18" charset="0"/>
                <a:ea typeface="Cambria Math" panose="02040503050406030204" pitchFamily="18" charset="0"/>
              </a:rPr>
              <a:t> pirmsskolas vecumā</a:t>
            </a:r>
          </a:p>
          <a:p>
            <a:pPr marL="0" indent="0" algn="ctr">
              <a:buNone/>
            </a:pPr>
            <a:endParaRPr lang="lv-LV" sz="4000" b="1" dirty="0">
              <a:solidFill>
                <a:srgbClr val="7030A0"/>
              </a:solidFill>
              <a:latin typeface="Cambria Math" panose="02040503050406030204" pitchFamily="18" charset="0"/>
              <a:ea typeface="Cambria Math" panose="02040503050406030204" pitchFamily="18" charset="0"/>
            </a:endParaRPr>
          </a:p>
          <a:p>
            <a:pPr marL="0" indent="0" algn="ctr">
              <a:buNone/>
            </a:pPr>
            <a:r>
              <a:rPr lang="lv-LV" sz="6400" dirty="0">
                <a:solidFill>
                  <a:srgbClr val="7030A0"/>
                </a:solidFill>
                <a:latin typeface="Comic Sans MS" panose="030F0702030302020204" pitchFamily="66" charset="0"/>
                <a:ea typeface="Cambria Math" panose="02040503050406030204" pitchFamily="18" charset="0"/>
              </a:rPr>
              <a:t>TERAPEITISKIE STĀSTI</a:t>
            </a:r>
          </a:p>
          <a:p>
            <a:pPr marL="0" indent="0" algn="ctr">
              <a:buNone/>
            </a:pPr>
            <a:endParaRPr lang="lv-LV" sz="4000" dirty="0">
              <a:solidFill>
                <a:srgbClr val="7030A0"/>
              </a:solidFill>
              <a:latin typeface="Cambria Math" panose="02040503050406030204" pitchFamily="18" charset="0"/>
              <a:ea typeface="Cambria Math" panose="02040503050406030204" pitchFamily="18" charset="0"/>
            </a:endParaRPr>
          </a:p>
          <a:p>
            <a:pPr marL="0" indent="0" algn="r">
              <a:buNone/>
            </a:pPr>
            <a:endParaRPr lang="lv-LV" sz="2000" dirty="0">
              <a:solidFill>
                <a:schemeClr val="tx1"/>
              </a:solidFill>
              <a:latin typeface="Cambria Math" panose="02040503050406030204" pitchFamily="18" charset="0"/>
              <a:ea typeface="Cambria Math" panose="02040503050406030204" pitchFamily="18" charset="0"/>
            </a:endParaRPr>
          </a:p>
          <a:p>
            <a:pPr marL="0" indent="0" algn="r">
              <a:buNone/>
            </a:pPr>
            <a:endParaRPr lang="lv-LV" sz="2000" dirty="0">
              <a:latin typeface="Cambria Math" panose="02040503050406030204" pitchFamily="18" charset="0"/>
              <a:ea typeface="Cambria Math" panose="02040503050406030204" pitchFamily="18" charset="0"/>
            </a:endParaRPr>
          </a:p>
          <a:p>
            <a:pPr marL="0" indent="0" algn="r">
              <a:buNone/>
            </a:pPr>
            <a:endParaRPr lang="lv-LV" sz="2000" dirty="0">
              <a:latin typeface="Cambria Math" panose="02040503050406030204" pitchFamily="18" charset="0"/>
              <a:ea typeface="Cambria Math" panose="02040503050406030204" pitchFamily="18" charset="0"/>
            </a:endParaRPr>
          </a:p>
          <a:p>
            <a:pPr marL="0" indent="0" algn="ctr">
              <a:buNone/>
            </a:pPr>
            <a:endParaRPr lang="lv-LV" sz="2000" dirty="0">
              <a:solidFill>
                <a:schemeClr val="tx1"/>
              </a:solidFill>
              <a:latin typeface="Cambria Math" panose="02040503050406030204" pitchFamily="18" charset="0"/>
              <a:ea typeface="Cambria Math" panose="02040503050406030204" pitchFamily="18" charset="0"/>
            </a:endParaRPr>
          </a:p>
          <a:p>
            <a:pPr marL="0" indent="0" algn="ctr">
              <a:buNone/>
            </a:pPr>
            <a:endParaRPr lang="lv-LV" sz="2000" dirty="0">
              <a:solidFill>
                <a:schemeClr val="tx1"/>
              </a:solidFill>
              <a:latin typeface="Cambria Math" panose="02040503050406030204" pitchFamily="18" charset="0"/>
              <a:ea typeface="Cambria Math" panose="02040503050406030204" pitchFamily="18" charset="0"/>
            </a:endParaRPr>
          </a:p>
          <a:p>
            <a:pPr marL="0" indent="0" algn="ctr">
              <a:buNone/>
            </a:pPr>
            <a:endParaRPr lang="lv-LV" sz="2000" dirty="0">
              <a:solidFill>
                <a:schemeClr val="tx1"/>
              </a:solidFill>
              <a:latin typeface="Cambria Math" panose="02040503050406030204" pitchFamily="18" charset="0"/>
              <a:ea typeface="Cambria Math" panose="02040503050406030204" pitchFamily="18" charset="0"/>
            </a:endParaRPr>
          </a:p>
          <a:p>
            <a:pPr marL="0" indent="0" algn="ctr">
              <a:buNone/>
            </a:pPr>
            <a:r>
              <a:rPr lang="lv-LV" sz="2900" dirty="0">
                <a:solidFill>
                  <a:schemeClr val="tx1"/>
                </a:solidFill>
                <a:latin typeface="Cambria Math" panose="02040503050406030204" pitchFamily="18" charset="0"/>
                <a:ea typeface="Cambria Math" panose="02040503050406030204" pitchFamily="18" charset="0"/>
              </a:rPr>
              <a:t>2020</a:t>
            </a:r>
          </a:p>
          <a:p>
            <a:pPr marL="0" indent="0" algn="r">
              <a:buNone/>
            </a:pPr>
            <a:endParaRPr lang="lv-LV" sz="2000" dirty="0">
              <a:solidFill>
                <a:srgbClr val="7030A0"/>
              </a:solidFill>
              <a:latin typeface="Cambria Math" panose="02040503050406030204" pitchFamily="18" charset="0"/>
              <a:ea typeface="Cambria Math" panose="02040503050406030204" pitchFamily="18" charset="0"/>
            </a:endParaRPr>
          </a:p>
        </p:txBody>
      </p:sp>
      <p:pic>
        <p:nvPicPr>
          <p:cNvPr id="4" name="Picture 2" descr="http://ritenitis.lv/wp-content/uploads/2018/11/eu_flag_erasmus_vect_pos-300x86.jpg">
            <a:extLst>
              <a:ext uri="{FF2B5EF4-FFF2-40B4-BE49-F238E27FC236}">
                <a16:creationId xmlns:a16="http://schemas.microsoft.com/office/drawing/2014/main" id="{56F83E8C-0708-409F-8E46-3F9512BAF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35" y="674424"/>
            <a:ext cx="2466155" cy="706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laspils PII &quot;RitenÄ«tis&quot;">
            <a:extLst>
              <a:ext uri="{FF2B5EF4-FFF2-40B4-BE49-F238E27FC236}">
                <a16:creationId xmlns:a16="http://schemas.microsoft.com/office/drawing/2014/main" id="{B82DC321-0357-439B-9AF5-FFCEB478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590" y="410123"/>
            <a:ext cx="1156083" cy="1235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4EBBBB1-5DD1-41D7-B950-F5D36CA84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268" y="281959"/>
            <a:ext cx="1631853" cy="1491894"/>
          </a:xfrm>
          <a:prstGeom prst="ellipse">
            <a:avLst/>
          </a:prstGeom>
          <a:ln>
            <a:noFill/>
          </a:ln>
          <a:effectLst>
            <a:softEdge rad="112500"/>
          </a:effectLst>
        </p:spPr>
      </p:pic>
    </p:spTree>
    <p:extLst>
      <p:ext uri="{BB962C8B-B14F-4D97-AF65-F5344CB8AC3E}">
        <p14:creationId xmlns:p14="http://schemas.microsoft.com/office/powerpoint/2010/main" val="528555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1068" y="163773"/>
            <a:ext cx="11600597" cy="1631690"/>
          </a:xfrm>
        </p:spPr>
        <p:txBody>
          <a:bodyPr rtlCol="0">
            <a:noAutofit/>
          </a:bodyPr>
          <a:lstStyle/>
          <a:p>
            <a:pPr>
              <a:defRPr/>
            </a:pPr>
            <a:r>
              <a:rPr lang="lv-LV" altLang="lv-LV" sz="2800" dirty="0">
                <a:solidFill>
                  <a:srgbClr val="C00000"/>
                </a:solidFill>
                <a:latin typeface="Cambria Math" panose="02040503050406030204" pitchFamily="18" charset="0"/>
                <a:ea typeface="Cambria Math" panose="02040503050406030204" pitchFamily="18" charset="0"/>
              </a:rPr>
              <a:t>Bērni skatās multiplikācijas filmu  »Trīs sivēntiņi»</a:t>
            </a:r>
            <a:br>
              <a:rPr lang="lv-LV" altLang="lv-LV" sz="2800" dirty="0">
                <a:solidFill>
                  <a:srgbClr val="C00000"/>
                </a:solidFill>
                <a:latin typeface="Cambria Math" panose="02040503050406030204" pitchFamily="18" charset="0"/>
                <a:ea typeface="Cambria Math" panose="02040503050406030204" pitchFamily="18" charset="0"/>
              </a:rPr>
            </a:br>
            <a:r>
              <a:rPr lang="lv-LV" altLang="lv-LV" sz="2800" dirty="0">
                <a:solidFill>
                  <a:srgbClr val="C00000"/>
                </a:solidFill>
                <a:latin typeface="Cambria Math" panose="02040503050406030204" pitchFamily="18" charset="0"/>
                <a:ea typeface="Cambria Math" panose="02040503050406030204" pitchFamily="18" charset="0"/>
              </a:rPr>
              <a:t>Pēc multiplikācijas filmas noskatīšanās, pārrunājam filmas saturu un kādas emocijas izraisīja multiplikācijas filma.</a:t>
            </a:r>
          </a:p>
        </p:txBody>
      </p:sp>
      <p:pic>
        <p:nvPicPr>
          <p:cNvPr id="9219" name="Content Placeholder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650681" y="1795463"/>
            <a:ext cx="4974704" cy="4604023"/>
          </a:xfrm>
          <a:prstGeom prst="rect">
            <a:avLst/>
          </a:prstGeom>
          <a:ln>
            <a:noFill/>
          </a:ln>
          <a:effectLst>
            <a:softEdge rad="112500"/>
          </a:effectLst>
        </p:spPr>
      </p:pic>
    </p:spTree>
    <p:extLst>
      <p:ext uri="{BB962C8B-B14F-4D97-AF65-F5344CB8AC3E}">
        <p14:creationId xmlns:p14="http://schemas.microsoft.com/office/powerpoint/2010/main" val="1816264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146412" y="1512297"/>
            <a:ext cx="4743381" cy="3557536"/>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5602" y="1594577"/>
            <a:ext cx="4633675" cy="3475256"/>
          </a:xfrm>
          <a:prstGeom prst="rect">
            <a:avLst/>
          </a:prstGeom>
          <a:ln>
            <a:noFill/>
          </a:ln>
          <a:effectLst>
            <a:softEdge rad="112500"/>
          </a:effectLst>
        </p:spPr>
      </p:pic>
      <p:sp>
        <p:nvSpPr>
          <p:cNvPr id="7" name="TextBox 6"/>
          <p:cNvSpPr txBox="1"/>
          <p:nvPr/>
        </p:nvSpPr>
        <p:spPr>
          <a:xfrm>
            <a:off x="2032473" y="295587"/>
            <a:ext cx="8094688" cy="914400"/>
          </a:xfrm>
          <a:prstGeom prst="rect">
            <a:avLst/>
          </a:prstGeom>
        </p:spPr>
        <p:txBody>
          <a:bodyPr vert="horz" lIns="91440" tIns="45720" rIns="91440" bIns="45720" rtlCol="0" anchor="ctr">
            <a:normAutofit/>
          </a:bodyPr>
          <a:lstStyle>
            <a:lvl1pPr algn="ctr" defTabSz="914400">
              <a:lnSpc>
                <a:spcPct val="90000"/>
              </a:lnSpc>
              <a:spcBef>
                <a:spcPct val="0"/>
              </a:spcBef>
              <a:buNone/>
              <a:defRPr sz="2800" cap="none" baseline="0">
                <a:solidFill>
                  <a:schemeClr val="tx2">
                    <a:lumMod val="50000"/>
                  </a:schemeClr>
                </a:solidFill>
                <a:effectLst/>
                <a:latin typeface="Times New Roman" panose="02020603050405020304" pitchFamily="18" charset="0"/>
                <a:ea typeface="+mj-ea"/>
                <a:cs typeface="Times New Roman" panose="02020603050405020304" pitchFamily="18" charset="0"/>
              </a:defRPr>
            </a:lvl1pPr>
          </a:lstStyle>
          <a:p>
            <a:r>
              <a:rPr lang="lv-LV" sz="4000" b="1" dirty="0">
                <a:solidFill>
                  <a:srgbClr val="C00000"/>
                </a:solidFill>
                <a:latin typeface="Cambria Math" panose="02040503050406030204" pitchFamily="18" charset="0"/>
                <a:ea typeface="Cambria Math" panose="02040503050406030204" pitchFamily="18" charset="0"/>
              </a:rPr>
              <a:t>Iejutāmies pasaku varoņu lomās.</a:t>
            </a:r>
          </a:p>
        </p:txBody>
      </p:sp>
    </p:spTree>
    <p:extLst>
      <p:ext uri="{BB962C8B-B14F-4D97-AF65-F5344CB8AC3E}">
        <p14:creationId xmlns:p14="http://schemas.microsoft.com/office/powerpoint/2010/main" val="3621662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BF60-9002-4DBE-B996-6A87752AEBFD}"/>
              </a:ext>
            </a:extLst>
          </p:cNvPr>
          <p:cNvSpPr>
            <a:spLocks noGrp="1"/>
          </p:cNvSpPr>
          <p:nvPr>
            <p:ph type="title"/>
          </p:nvPr>
        </p:nvSpPr>
        <p:spPr/>
        <p:txBody>
          <a:bodyPr>
            <a:normAutofit/>
          </a:bodyPr>
          <a:lstStyle/>
          <a:p>
            <a:pPr algn="ctr"/>
            <a:r>
              <a:rPr lang="lv-LV" sz="3200" b="1" dirty="0">
                <a:solidFill>
                  <a:srgbClr val="C00000"/>
                </a:solidFill>
                <a:latin typeface="Cambria Math" panose="02040503050406030204" pitchFamily="18" charset="0"/>
                <a:ea typeface="Cambria Math" panose="02040503050406030204" pitchFamily="18" charset="0"/>
              </a:rPr>
              <a:t>Klausāmies stāstu par izpalīdzību un vienaldzību, paužam savas sajūtas un stāstām savu pieredzi.</a:t>
            </a:r>
            <a:endParaRPr lang="en-US" sz="3200" b="1" dirty="0">
              <a:solidFill>
                <a:srgbClr val="C00000"/>
              </a:solidFill>
              <a:latin typeface="Cambria Math" panose="02040503050406030204" pitchFamily="18" charset="0"/>
              <a:ea typeface="Cambria Math" panose="02040503050406030204" pitchFamily="18" charset="0"/>
            </a:endParaRPr>
          </a:p>
        </p:txBody>
      </p:sp>
      <p:pic>
        <p:nvPicPr>
          <p:cNvPr id="5" name="Content Placeholder 4" descr="A picture containing person, baby, child, indoor&#10;&#10;Description automatically generated">
            <a:extLst>
              <a:ext uri="{FF2B5EF4-FFF2-40B4-BE49-F238E27FC236}">
                <a16:creationId xmlns:a16="http://schemas.microsoft.com/office/drawing/2014/main" id="{4217686D-EE7E-4C23-974C-C0ECE7ADDBB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3128" y="2618832"/>
            <a:ext cx="2931820" cy="2198864"/>
          </a:xfrm>
          <a:prstGeom prst="rect">
            <a:avLst/>
          </a:prstGeom>
          <a:ln>
            <a:noFill/>
          </a:ln>
          <a:effectLst>
            <a:softEdge rad="112500"/>
          </a:effectLst>
        </p:spPr>
      </p:pic>
      <p:pic>
        <p:nvPicPr>
          <p:cNvPr id="7" name="Picture 6" descr="A person holding a baby&#10;&#10;Description automatically generated">
            <a:extLst>
              <a:ext uri="{FF2B5EF4-FFF2-40B4-BE49-F238E27FC236}">
                <a16:creationId xmlns:a16="http://schemas.microsoft.com/office/drawing/2014/main" id="{C0CF2011-A509-4B35-BD2B-A6E930DA8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62652" y="2907919"/>
            <a:ext cx="3370942" cy="2528207"/>
          </a:xfrm>
          <a:prstGeom prst="rect">
            <a:avLst/>
          </a:prstGeom>
          <a:ln>
            <a:noFill/>
          </a:ln>
          <a:effectLst>
            <a:softEdge rad="112500"/>
          </a:effectLst>
        </p:spPr>
      </p:pic>
      <p:pic>
        <p:nvPicPr>
          <p:cNvPr id="9" name="Picture 8" descr="A picture containing small, holding, boy, young&#10;&#10;Description automatically generated">
            <a:extLst>
              <a:ext uri="{FF2B5EF4-FFF2-40B4-BE49-F238E27FC236}">
                <a16:creationId xmlns:a16="http://schemas.microsoft.com/office/drawing/2014/main" id="{AF7DA923-B1B3-453B-BDF1-E007361BCE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87900" y="2524432"/>
            <a:ext cx="3418747" cy="2564060"/>
          </a:xfrm>
          <a:prstGeom prst="rect">
            <a:avLst/>
          </a:prstGeom>
          <a:ln>
            <a:noFill/>
          </a:ln>
          <a:effectLst>
            <a:softEdge rad="112500"/>
          </a:effectLst>
        </p:spPr>
      </p:pic>
      <p:pic>
        <p:nvPicPr>
          <p:cNvPr id="11" name="Picture 10" descr="A picture containing baby, child, bear, holding&#10;&#10;Description automatically generated">
            <a:extLst>
              <a:ext uri="{FF2B5EF4-FFF2-40B4-BE49-F238E27FC236}">
                <a16:creationId xmlns:a16="http://schemas.microsoft.com/office/drawing/2014/main" id="{052E0573-570A-49A4-ACAC-13A6C1678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244968" y="3323461"/>
            <a:ext cx="3498816" cy="2624112"/>
          </a:xfrm>
          <a:prstGeom prst="rect">
            <a:avLst/>
          </a:prstGeom>
          <a:ln>
            <a:noFill/>
          </a:ln>
          <a:effectLst>
            <a:softEdge rad="112500"/>
          </a:effectLst>
        </p:spPr>
      </p:pic>
    </p:spTree>
    <p:extLst>
      <p:ext uri="{BB962C8B-B14F-4D97-AF65-F5344CB8AC3E}">
        <p14:creationId xmlns:p14="http://schemas.microsoft.com/office/powerpoint/2010/main" val="2205428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98" y="283238"/>
            <a:ext cx="11035352" cy="1325563"/>
          </a:xfrm>
        </p:spPr>
        <p:txBody>
          <a:bodyPr>
            <a:normAutofit/>
          </a:bodyPr>
          <a:lstStyle/>
          <a:p>
            <a:pPr algn="ctr"/>
            <a:r>
              <a:rPr lang="lv-LV" sz="3200" b="1" dirty="0">
                <a:solidFill>
                  <a:srgbClr val="C00000"/>
                </a:solidFill>
                <a:latin typeface="Cambria Math" panose="02040503050406030204" pitchFamily="18" charset="0"/>
                <a:ea typeface="Cambria Math" panose="02040503050406030204" pitchFamily="18" charset="0"/>
              </a:rPr>
              <a:t>Mācāmies par draudzību un izpalīdzību, klausoties pasaku «Vecīša cimdiņš».</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74374" y="2327839"/>
            <a:ext cx="4353432" cy="3265074"/>
          </a:xfrm>
          <a:prstGeom prst="rect">
            <a:avLst/>
          </a:prstGeom>
          <a:ln>
            <a:noFill/>
          </a:ln>
          <a:effectLst>
            <a:softEdge rad="112500"/>
          </a:effectLst>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607174" y="2510671"/>
            <a:ext cx="2229148" cy="2972197"/>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274" y="2510671"/>
            <a:ext cx="2300090" cy="3066787"/>
          </a:xfrm>
          <a:prstGeom prst="rect">
            <a:avLst/>
          </a:prstGeom>
          <a:ln>
            <a:noFill/>
          </a:ln>
          <a:effectLst>
            <a:softEdge rad="112500"/>
          </a:effectLst>
        </p:spPr>
      </p:pic>
    </p:spTree>
    <p:extLst>
      <p:ext uri="{BB962C8B-B14F-4D97-AF65-F5344CB8AC3E}">
        <p14:creationId xmlns:p14="http://schemas.microsoft.com/office/powerpoint/2010/main" val="1254001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8080-88C1-48FA-AE67-1A1330CCD1F3}"/>
              </a:ext>
            </a:extLst>
          </p:cNvPr>
          <p:cNvSpPr>
            <a:spLocks noGrp="1"/>
          </p:cNvSpPr>
          <p:nvPr>
            <p:ph type="title"/>
          </p:nvPr>
        </p:nvSpPr>
        <p:spPr>
          <a:xfrm>
            <a:off x="251346" y="0"/>
            <a:ext cx="11508507" cy="1325563"/>
          </a:xfrm>
        </p:spPr>
        <p:txBody>
          <a:bodyPr>
            <a:normAutofit/>
          </a:bodyPr>
          <a:lstStyle/>
          <a:p>
            <a:r>
              <a:rPr lang="lv-LV" sz="3200" b="1" dirty="0">
                <a:solidFill>
                  <a:srgbClr val="C00000"/>
                </a:solidFill>
                <a:latin typeface="Cambria Math" panose="02040503050406030204" pitchFamily="18" charset="0"/>
                <a:ea typeface="Cambria Math" panose="02040503050406030204" pitchFamily="18" charset="0"/>
              </a:rPr>
              <a:t>Klausāmies stāstu par mānīšanos,  Izspēlējam dzirdēto leļļu teātrī.</a:t>
            </a:r>
            <a:endParaRPr lang="en-US" sz="3200" b="1" dirty="0">
              <a:solidFill>
                <a:srgbClr val="C00000"/>
              </a:solidFill>
              <a:latin typeface="Cambria Math" panose="02040503050406030204" pitchFamily="18" charset="0"/>
              <a:ea typeface="Cambria Math" panose="02040503050406030204" pitchFamily="18" charset="0"/>
            </a:endParaRPr>
          </a:p>
        </p:txBody>
      </p:sp>
      <p:pic>
        <p:nvPicPr>
          <p:cNvPr id="5" name="Content Placeholder 4" descr="A picture containing sitting, table, bird, cat&#10;&#10;Description automatically generated">
            <a:extLst>
              <a:ext uri="{FF2B5EF4-FFF2-40B4-BE49-F238E27FC236}">
                <a16:creationId xmlns:a16="http://schemas.microsoft.com/office/drawing/2014/main" id="{30533987-BC89-472C-BBCE-9F8989A3D5A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5748" y="2525235"/>
            <a:ext cx="3724653" cy="2793489"/>
          </a:xfrm>
          <a:prstGeom prst="rect">
            <a:avLst/>
          </a:prstGeom>
          <a:ln>
            <a:noFill/>
          </a:ln>
          <a:effectLst>
            <a:softEdge rad="112500"/>
          </a:effectLst>
        </p:spPr>
      </p:pic>
      <p:pic>
        <p:nvPicPr>
          <p:cNvPr id="7" name="Picture 6" descr="A person sitting at a table in a room&#10;&#10;Description automatically generated">
            <a:extLst>
              <a:ext uri="{FF2B5EF4-FFF2-40B4-BE49-F238E27FC236}">
                <a16:creationId xmlns:a16="http://schemas.microsoft.com/office/drawing/2014/main" id="{7D261C8E-528D-4310-A357-4A37D9F7C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668" y="2059653"/>
            <a:ext cx="4816324" cy="3612243"/>
          </a:xfrm>
          <a:prstGeom prst="rect">
            <a:avLst/>
          </a:prstGeom>
          <a:ln>
            <a:noFill/>
          </a:ln>
          <a:effectLst>
            <a:softEdge rad="112500"/>
          </a:effectLst>
        </p:spPr>
      </p:pic>
      <p:pic>
        <p:nvPicPr>
          <p:cNvPr id="9" name="Picture 8" descr="A picture containing table, indoor, cake, sitting&#10;&#10;Description automatically generated">
            <a:extLst>
              <a:ext uri="{FF2B5EF4-FFF2-40B4-BE49-F238E27FC236}">
                <a16:creationId xmlns:a16="http://schemas.microsoft.com/office/drawing/2014/main" id="{4F785681-6D97-4E45-84CA-B5FAA1765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00780" y="2469028"/>
            <a:ext cx="3724655" cy="2793491"/>
          </a:xfrm>
          <a:prstGeom prst="rect">
            <a:avLst/>
          </a:prstGeom>
          <a:ln>
            <a:noFill/>
          </a:ln>
          <a:effectLst>
            <a:softEdge rad="112500"/>
          </a:effectLst>
        </p:spPr>
      </p:pic>
    </p:spTree>
    <p:extLst>
      <p:ext uri="{BB962C8B-B14F-4D97-AF65-F5344CB8AC3E}">
        <p14:creationId xmlns:p14="http://schemas.microsoft.com/office/powerpoint/2010/main" val="2776668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2" cstate="print">
            <a:extLst>
              <a:ext uri="{28A0092B-C50C-407E-A947-70E740481C1C}">
                <a14:useLocalDpi xmlns:a14="http://schemas.microsoft.com/office/drawing/2010/main" val="0"/>
              </a:ext>
            </a:extLst>
          </a:blip>
          <a:srcRect l="6114" b="-292"/>
          <a:stretch/>
        </p:blipFill>
        <p:spPr>
          <a:xfrm>
            <a:off x="6896369" y="2084385"/>
            <a:ext cx="4286510" cy="3434231"/>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1579" y="2084386"/>
            <a:ext cx="4578975" cy="3434231"/>
          </a:xfrm>
          <a:prstGeom prst="rect">
            <a:avLst/>
          </a:prstGeom>
          <a:ln>
            <a:noFill/>
          </a:ln>
          <a:effectLst>
            <a:softEdge rad="112500"/>
          </a:effectLst>
        </p:spPr>
      </p:pic>
      <p:sp>
        <p:nvSpPr>
          <p:cNvPr id="6" name="TextBox 5"/>
          <p:cNvSpPr txBox="1"/>
          <p:nvPr/>
        </p:nvSpPr>
        <p:spPr>
          <a:xfrm>
            <a:off x="2055458" y="318819"/>
            <a:ext cx="8094688" cy="914400"/>
          </a:xfrm>
          <a:prstGeom prst="rect">
            <a:avLst/>
          </a:prstGeom>
        </p:spPr>
        <p:txBody>
          <a:bodyPr vert="horz" lIns="91440" tIns="45720" rIns="91440" bIns="45720" rtlCol="0" anchor="ctr">
            <a:normAutofit/>
          </a:bodyPr>
          <a:lstStyle>
            <a:lvl1pPr algn="ctr" defTabSz="914400">
              <a:lnSpc>
                <a:spcPct val="90000"/>
              </a:lnSpc>
              <a:spcBef>
                <a:spcPct val="0"/>
              </a:spcBef>
              <a:buNone/>
              <a:defRPr sz="2800" cap="none" baseline="0">
                <a:solidFill>
                  <a:schemeClr val="tx2">
                    <a:lumMod val="50000"/>
                  </a:schemeClr>
                </a:solidFill>
                <a:effectLst/>
                <a:latin typeface="Times New Roman" panose="02020603050405020304" pitchFamily="18" charset="0"/>
                <a:ea typeface="+mj-ea"/>
                <a:cs typeface="Times New Roman" panose="02020603050405020304" pitchFamily="18" charset="0"/>
              </a:defRPr>
            </a:lvl1pPr>
          </a:lstStyle>
          <a:p>
            <a:r>
              <a:rPr lang="lv-LV" sz="3600" b="1" dirty="0">
                <a:solidFill>
                  <a:srgbClr val="C00000"/>
                </a:solidFill>
                <a:latin typeface="Cambria Math" panose="02040503050406030204" pitchFamily="18" charset="0"/>
                <a:ea typeface="Cambria Math" panose="02040503050406030204" pitchFamily="18" charset="0"/>
              </a:rPr>
              <a:t>Lasīšanā un sarunās iesaistījās arī vecāki.</a:t>
            </a:r>
          </a:p>
        </p:txBody>
      </p:sp>
    </p:spTree>
    <p:extLst>
      <p:ext uri="{BB962C8B-B14F-4D97-AF65-F5344CB8AC3E}">
        <p14:creationId xmlns:p14="http://schemas.microsoft.com/office/powerpoint/2010/main" val="99273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132764" y="1738589"/>
            <a:ext cx="4968979" cy="3726735"/>
          </a:xfrm>
          <a:prstGeom prst="rect">
            <a:avLst/>
          </a:prstGeom>
          <a:ln>
            <a:noFill/>
          </a:ln>
          <a:effectLst>
            <a:softEdge rad="112500"/>
          </a:effectLst>
        </p:spPr>
      </p:pic>
      <p:sp>
        <p:nvSpPr>
          <p:cNvPr id="6" name="TextBox 5"/>
          <p:cNvSpPr txBox="1"/>
          <p:nvPr/>
        </p:nvSpPr>
        <p:spPr>
          <a:xfrm>
            <a:off x="1764178" y="423025"/>
            <a:ext cx="8893493" cy="914400"/>
          </a:xfrm>
          <a:prstGeom prst="rect">
            <a:avLst/>
          </a:prstGeom>
        </p:spPr>
        <p:txBody>
          <a:bodyPr vert="horz" lIns="91440" tIns="45720" rIns="91440" bIns="45720" rtlCol="0" anchor="ctr">
            <a:noAutofit/>
          </a:bodyPr>
          <a:lstStyle>
            <a:lvl1pPr algn="ctr" defTabSz="914400">
              <a:lnSpc>
                <a:spcPct val="90000"/>
              </a:lnSpc>
              <a:spcBef>
                <a:spcPct val="0"/>
              </a:spcBef>
              <a:buNone/>
              <a:defRPr sz="2800" cap="none" baseline="0">
                <a:solidFill>
                  <a:schemeClr val="tx2">
                    <a:lumMod val="50000"/>
                  </a:schemeClr>
                </a:solidFill>
                <a:effectLst/>
                <a:latin typeface="Times New Roman" panose="02020603050405020304" pitchFamily="18" charset="0"/>
                <a:ea typeface="+mj-ea"/>
                <a:cs typeface="Times New Roman" panose="02020603050405020304" pitchFamily="18" charset="0"/>
              </a:defRPr>
            </a:lvl1pPr>
          </a:lstStyle>
          <a:p>
            <a:r>
              <a:rPr lang="lv-LV" sz="3600" b="1" dirty="0">
                <a:solidFill>
                  <a:srgbClr val="C00000"/>
                </a:solidFill>
                <a:latin typeface="Cambria Math" panose="02040503050406030204" pitchFamily="18" charset="0"/>
                <a:ea typeface="Cambria Math" panose="02040503050406030204" pitchFamily="18" charset="0"/>
              </a:rPr>
              <a:t>Savas emocijas izpaudām radošos darbos.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327" y="1738589"/>
            <a:ext cx="4968979" cy="3726735"/>
          </a:xfrm>
          <a:prstGeom prst="rect">
            <a:avLst/>
          </a:prstGeom>
          <a:ln>
            <a:noFill/>
          </a:ln>
          <a:effectLst>
            <a:softEdge rad="112500"/>
          </a:effectLst>
        </p:spPr>
      </p:pic>
    </p:spTree>
    <p:extLst>
      <p:ext uri="{BB962C8B-B14F-4D97-AF65-F5344CB8AC3E}">
        <p14:creationId xmlns:p14="http://schemas.microsoft.com/office/powerpoint/2010/main" val="4171691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460" y="215451"/>
            <a:ext cx="11717740" cy="1325563"/>
          </a:xfrm>
        </p:spPr>
        <p:txBody>
          <a:bodyPr>
            <a:normAutofit fontScale="90000"/>
          </a:bodyPr>
          <a:lstStyle/>
          <a:p>
            <a:pPr algn="ctr"/>
            <a:r>
              <a:rPr lang="lv-LV" sz="4000" b="1" dirty="0">
                <a:solidFill>
                  <a:srgbClr val="C00000"/>
                </a:solidFill>
                <a:latin typeface="Cambria Math" panose="02040503050406030204" pitchFamily="18" charset="0"/>
                <a:ea typeface="Cambria Math" panose="02040503050406030204" pitchFamily="18" charset="0"/>
              </a:rPr>
              <a:t>Tas tik bija pasākums kopā ar vecākiem!</a:t>
            </a:r>
            <a:br>
              <a:rPr lang="lv-LV" sz="4000" b="1" dirty="0">
                <a:solidFill>
                  <a:srgbClr val="C00000"/>
                </a:solidFill>
                <a:latin typeface="Cambria Math" panose="02040503050406030204" pitchFamily="18" charset="0"/>
                <a:ea typeface="Cambria Math" panose="02040503050406030204" pitchFamily="18" charset="0"/>
              </a:rPr>
            </a:br>
            <a:r>
              <a:rPr lang="lv-LV" sz="3200" dirty="0">
                <a:solidFill>
                  <a:srgbClr val="C00000"/>
                </a:solidFill>
                <a:latin typeface="Cambria Math" panose="02040503050406030204" pitchFamily="18" charset="0"/>
                <a:ea typeface="Cambria Math" panose="02040503050406030204" pitchFamily="18" charset="0"/>
              </a:rPr>
              <a:t>Mēs kopīgi būvējām siventiņiem mājas un izspēlējām pasaku</a:t>
            </a:r>
            <a:br>
              <a:rPr lang="lv-LV" sz="3200" dirty="0">
                <a:solidFill>
                  <a:srgbClr val="C00000"/>
                </a:solidFill>
                <a:latin typeface="Cambria Math" panose="02040503050406030204" pitchFamily="18" charset="0"/>
                <a:ea typeface="Cambria Math" panose="02040503050406030204" pitchFamily="18" charset="0"/>
              </a:rPr>
            </a:br>
            <a:r>
              <a:rPr lang="lv-LV" sz="3200" dirty="0">
                <a:solidFill>
                  <a:srgbClr val="C00000"/>
                </a:solidFill>
                <a:latin typeface="Cambria Math" panose="02040503050406030204" pitchFamily="18" charset="0"/>
                <a:ea typeface="Cambria Math" panose="02040503050406030204" pitchFamily="18" charset="0"/>
              </a:rPr>
              <a:t> «Vilks un trīs siventiņi».</a:t>
            </a:r>
            <a:endParaRPr lang="en-GB" dirty="0">
              <a:solidFill>
                <a:srgbClr val="C00000"/>
              </a:solidFill>
              <a:latin typeface="Cambria Math" panose="02040503050406030204" pitchFamily="18" charset="0"/>
              <a:ea typeface="Cambria Math" panose="02040503050406030204" pitchFamily="18" charset="0"/>
            </a:endParaRPr>
          </a:p>
        </p:txBody>
      </p:sp>
      <p:sp>
        <p:nvSpPr>
          <p:cNvPr id="4" name="Content Placeholder 3"/>
          <p:cNvSpPr>
            <a:spLocks noGrp="1"/>
          </p:cNvSpPr>
          <p:nvPr>
            <p:ph idx="1"/>
          </p:nvPr>
        </p:nvSpPr>
        <p:spPr>
          <a:xfrm>
            <a:off x="945311" y="1844347"/>
            <a:ext cx="10515600" cy="4351338"/>
          </a:xfrm>
        </p:spPr>
        <p:txBody>
          <a:bodyPr/>
          <a:lstStyle/>
          <a:p>
            <a:endParaRPr lang="en-GB"/>
          </a:p>
        </p:txBody>
      </p:sp>
      <p:pic>
        <p:nvPicPr>
          <p:cNvPr id="5" name="Picture 4" descr="A picture containing person, child, indoor, window&#10;&#10;Description automatically generated">
            <a:extLst>
              <a:ext uri="{FF2B5EF4-FFF2-40B4-BE49-F238E27FC236}">
                <a16:creationId xmlns:a16="http://schemas.microsoft.com/office/drawing/2014/main" id="{92811113-0C74-4728-A691-A885591C0862}"/>
              </a:ext>
            </a:extLst>
          </p:cNvPr>
          <p:cNvPicPr>
            <a:picLocks noChangeAspect="1"/>
          </p:cNvPicPr>
          <p:nvPr/>
        </p:nvPicPr>
        <p:blipFill>
          <a:blip r:embed="rId2"/>
          <a:stretch>
            <a:fillRect/>
          </a:stretch>
        </p:blipFill>
        <p:spPr>
          <a:xfrm>
            <a:off x="838200" y="1715753"/>
            <a:ext cx="3072352" cy="2304263"/>
          </a:xfrm>
          <a:prstGeom prst="rect">
            <a:avLst/>
          </a:prstGeom>
          <a:ln>
            <a:noFill/>
          </a:ln>
          <a:effectLst>
            <a:softEdge rad="112500"/>
          </a:effectLst>
        </p:spPr>
      </p:pic>
      <p:pic>
        <p:nvPicPr>
          <p:cNvPr id="9" name="Picture 8" descr="A picture containing indoor, window, table, toy&#10;&#10;Description automatically generated">
            <a:extLst>
              <a:ext uri="{FF2B5EF4-FFF2-40B4-BE49-F238E27FC236}">
                <a16:creationId xmlns:a16="http://schemas.microsoft.com/office/drawing/2014/main" id="{14B07308-9CC9-4A89-82BD-B6DB1E2E1029}"/>
              </a:ext>
            </a:extLst>
          </p:cNvPr>
          <p:cNvPicPr>
            <a:picLocks noChangeAspect="1"/>
          </p:cNvPicPr>
          <p:nvPr/>
        </p:nvPicPr>
        <p:blipFill>
          <a:blip r:embed="rId3"/>
          <a:stretch>
            <a:fillRect/>
          </a:stretch>
        </p:blipFill>
        <p:spPr>
          <a:xfrm>
            <a:off x="8545655" y="4140738"/>
            <a:ext cx="2915256" cy="2186443"/>
          </a:xfrm>
          <a:prstGeom prst="rect">
            <a:avLst/>
          </a:prstGeom>
          <a:ln>
            <a:noFill/>
          </a:ln>
          <a:effectLst>
            <a:softEdge rad="112500"/>
          </a:effectLst>
        </p:spPr>
      </p:pic>
      <p:pic>
        <p:nvPicPr>
          <p:cNvPr id="13" name="Picture 12" descr="A group of people in a room&#10;&#10;Description automatically generated">
            <a:extLst>
              <a:ext uri="{FF2B5EF4-FFF2-40B4-BE49-F238E27FC236}">
                <a16:creationId xmlns:a16="http://schemas.microsoft.com/office/drawing/2014/main" id="{0B3C4570-338A-48E0-B0A2-FA79F2414F20}"/>
              </a:ext>
            </a:extLst>
          </p:cNvPr>
          <p:cNvPicPr>
            <a:picLocks noChangeAspect="1"/>
          </p:cNvPicPr>
          <p:nvPr/>
        </p:nvPicPr>
        <p:blipFill>
          <a:blip r:embed="rId4"/>
          <a:srcRect l="20156"/>
          <a:stretch>
            <a:fillRect/>
          </a:stretch>
        </p:blipFill>
        <p:spPr>
          <a:xfrm>
            <a:off x="8480202" y="1761941"/>
            <a:ext cx="2980709" cy="2239353"/>
          </a:xfrm>
          <a:prstGeom prst="rect">
            <a:avLst/>
          </a:prstGeom>
          <a:ln>
            <a:noFill/>
          </a:ln>
          <a:effectLst>
            <a:softEdge rad="112500"/>
          </a:effectLst>
        </p:spPr>
      </p:pic>
      <p:pic>
        <p:nvPicPr>
          <p:cNvPr id="17" name="Picture 16" descr="A group of young children sitting next to a window&#10;&#10;Description automatically generated">
            <a:extLst>
              <a:ext uri="{FF2B5EF4-FFF2-40B4-BE49-F238E27FC236}">
                <a16:creationId xmlns:a16="http://schemas.microsoft.com/office/drawing/2014/main" id="{5EFD7819-2B89-4812-860B-AFF61EBF1E62}"/>
              </a:ext>
            </a:extLst>
          </p:cNvPr>
          <p:cNvPicPr>
            <a:picLocks noChangeAspect="1"/>
          </p:cNvPicPr>
          <p:nvPr/>
        </p:nvPicPr>
        <p:blipFill>
          <a:blip r:embed="rId5"/>
          <a:stretch>
            <a:fillRect/>
          </a:stretch>
        </p:blipFill>
        <p:spPr>
          <a:xfrm>
            <a:off x="4970918" y="4120686"/>
            <a:ext cx="3019843" cy="2264883"/>
          </a:xfrm>
          <a:prstGeom prst="rect">
            <a:avLst/>
          </a:prstGeom>
          <a:ln>
            <a:noFill/>
          </a:ln>
          <a:effectLst>
            <a:softEdge rad="112500"/>
          </a:effectLst>
        </p:spPr>
      </p:pic>
      <p:pic>
        <p:nvPicPr>
          <p:cNvPr id="19" name="Picture 18" descr="A group of people in a room&#10;&#10;Description automatically generated">
            <a:extLst>
              <a:ext uri="{FF2B5EF4-FFF2-40B4-BE49-F238E27FC236}">
                <a16:creationId xmlns:a16="http://schemas.microsoft.com/office/drawing/2014/main" id="{57F3690B-BEC7-492A-8F3F-4F43DA51DE9E}"/>
              </a:ext>
            </a:extLst>
          </p:cNvPr>
          <p:cNvPicPr>
            <a:picLocks noChangeAspect="1"/>
          </p:cNvPicPr>
          <p:nvPr/>
        </p:nvPicPr>
        <p:blipFill>
          <a:blip r:embed="rId6"/>
          <a:stretch>
            <a:fillRect/>
          </a:stretch>
        </p:blipFill>
        <p:spPr>
          <a:xfrm>
            <a:off x="945311" y="4074390"/>
            <a:ext cx="2862796" cy="2147098"/>
          </a:xfrm>
          <a:prstGeom prst="rect">
            <a:avLst/>
          </a:prstGeom>
          <a:ln>
            <a:noFill/>
          </a:ln>
          <a:effectLst>
            <a:softEdge rad="112500"/>
          </a:effectLst>
        </p:spPr>
      </p:pic>
      <p:pic>
        <p:nvPicPr>
          <p:cNvPr id="21" name="Picture 20" descr="A group of young children sitting next to a window&#10;&#10;Description automatically generated">
            <a:extLst>
              <a:ext uri="{FF2B5EF4-FFF2-40B4-BE49-F238E27FC236}">
                <a16:creationId xmlns:a16="http://schemas.microsoft.com/office/drawing/2014/main" id="{99167D4B-C519-4C08-A3A2-608B9BDF0645}"/>
              </a:ext>
            </a:extLst>
          </p:cNvPr>
          <p:cNvPicPr>
            <a:picLocks noChangeAspect="1"/>
          </p:cNvPicPr>
          <p:nvPr/>
        </p:nvPicPr>
        <p:blipFill>
          <a:blip r:embed="rId7"/>
          <a:stretch>
            <a:fillRect/>
          </a:stretch>
        </p:blipFill>
        <p:spPr>
          <a:xfrm>
            <a:off x="4955642" y="1743677"/>
            <a:ext cx="3035119" cy="2276339"/>
          </a:xfrm>
          <a:prstGeom prst="rect">
            <a:avLst/>
          </a:prstGeom>
          <a:ln>
            <a:noFill/>
          </a:ln>
          <a:effectLst>
            <a:softEdge rad="112500"/>
          </a:effectLst>
        </p:spPr>
      </p:pic>
    </p:spTree>
    <p:extLst>
      <p:ext uri="{BB962C8B-B14F-4D97-AF65-F5344CB8AC3E}">
        <p14:creationId xmlns:p14="http://schemas.microsoft.com/office/powerpoint/2010/main" val="815577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04967" y="174056"/>
            <a:ext cx="11573301" cy="1325563"/>
          </a:xfrm>
        </p:spPr>
        <p:txBody>
          <a:bodyPr>
            <a:normAutofit/>
          </a:bodyPr>
          <a:lstStyle/>
          <a:p>
            <a:pPr algn="ctr" eaLnBrk="1" hangingPunct="1"/>
            <a:r>
              <a:rPr lang="lv-LV" altLang="lv-LV" sz="3200" b="1" dirty="0">
                <a:solidFill>
                  <a:srgbClr val="C00000"/>
                </a:solidFill>
                <a:latin typeface="Cambria Math" panose="02040503050406030204" pitchFamily="18" charset="0"/>
                <a:ea typeface="Cambria Math" panose="02040503050406030204" pitchFamily="18" charset="0"/>
              </a:rPr>
              <a:t>Bērni gūst prieku skatoties un lasot </a:t>
            </a:r>
            <a:br>
              <a:rPr lang="lv-LV" altLang="lv-LV" sz="3200" b="1" dirty="0">
                <a:solidFill>
                  <a:srgbClr val="C00000"/>
                </a:solidFill>
                <a:latin typeface="Cambria Math" panose="02040503050406030204" pitchFamily="18" charset="0"/>
                <a:ea typeface="Cambria Math" panose="02040503050406030204" pitchFamily="18" charset="0"/>
              </a:rPr>
            </a:br>
            <a:r>
              <a:rPr lang="lv-LV" altLang="lv-LV" sz="3200" b="1" dirty="0">
                <a:solidFill>
                  <a:srgbClr val="C00000"/>
                </a:solidFill>
                <a:latin typeface="Cambria Math" panose="02040503050406030204" pitchFamily="18" charset="0"/>
                <a:ea typeface="Cambria Math" panose="02040503050406030204" pitchFamily="18" charset="0"/>
              </a:rPr>
              <a:t>bibliotēkas dažādas bērnu grāmatas. </a:t>
            </a:r>
          </a:p>
        </p:txBody>
      </p:sp>
      <p:pic>
        <p:nvPicPr>
          <p:cNvPr id="10243" name="Content Placeholder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705711" y="1335845"/>
            <a:ext cx="4835169" cy="5204207"/>
          </a:xfrm>
          <a:prstGeom prst="ellipse">
            <a:avLst/>
          </a:prstGeom>
          <a:ln>
            <a:noFill/>
          </a:ln>
          <a:effectLst>
            <a:softEdge rad="112500"/>
          </a:effectLst>
        </p:spPr>
      </p:pic>
    </p:spTree>
    <p:extLst>
      <p:ext uri="{BB962C8B-B14F-4D97-AF65-F5344CB8AC3E}">
        <p14:creationId xmlns:p14="http://schemas.microsoft.com/office/powerpoint/2010/main" val="2882955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585" y="-13648"/>
            <a:ext cx="10515600" cy="1384196"/>
          </a:xfrm>
        </p:spPr>
        <p:txBody>
          <a:bodyPr>
            <a:normAutofit/>
          </a:bodyPr>
          <a:lstStyle/>
          <a:p>
            <a:r>
              <a:rPr lang="lv-LV" sz="4000" b="1" dirty="0">
                <a:solidFill>
                  <a:srgbClr val="C00000"/>
                </a:solidFill>
                <a:latin typeface="Cambria Math" panose="02040503050406030204" pitchFamily="18" charset="0"/>
                <a:ea typeface="Cambria Math" panose="02040503050406030204" pitchFamily="18" charset="0"/>
              </a:rPr>
              <a:t>Mana mīļākā pasaciņa ir......</a:t>
            </a:r>
            <a:endParaRPr lang="en-GB" sz="4000" b="1" dirty="0">
              <a:solidFill>
                <a:srgbClr val="C00000"/>
              </a:solidFill>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471416" y="1202924"/>
            <a:ext cx="10515600" cy="4351338"/>
          </a:xfrm>
        </p:spPr>
        <p:txBody>
          <a:bodyPr/>
          <a:lstStyle/>
          <a:p>
            <a:pPr marL="0" indent="0" algn="just">
              <a:buNone/>
            </a:pPr>
            <a:r>
              <a:rPr lang="lv-LV" dirty="0">
                <a:latin typeface="Cambria Math" panose="02040503050406030204" pitchFamily="18" charset="0"/>
                <a:ea typeface="Cambria Math" panose="02040503050406030204" pitchFamily="18" charset="0"/>
              </a:rPr>
              <a:t>Mājās bērni kopā ar vecākiem ir izlasijuši un uzzīmējuši savu mīļāko pasaciņu. Bet ir bērni, kas paši izdomāja un uzzīmēja savu pasaku. Katrs bērns pastāsta un parāda savu mīļāko pasaciņu.</a:t>
            </a:r>
            <a:endParaRPr lang="en-GB" dirty="0">
              <a:latin typeface="Cambria Math" panose="02040503050406030204" pitchFamily="18" charset="0"/>
              <a:ea typeface="Cambria Math"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585" y="2671079"/>
            <a:ext cx="4108928" cy="3081696"/>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78535" y="3084263"/>
            <a:ext cx="3309513" cy="2482135"/>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918391" y="3087764"/>
            <a:ext cx="3333479" cy="2500109"/>
          </a:xfrm>
          <a:prstGeom prst="rect">
            <a:avLst/>
          </a:prstGeom>
          <a:ln>
            <a:noFill/>
          </a:ln>
          <a:effectLst>
            <a:softEdge rad="112500"/>
          </a:effectLst>
        </p:spPr>
      </p:pic>
    </p:spTree>
    <p:extLst>
      <p:ext uri="{BB962C8B-B14F-4D97-AF65-F5344CB8AC3E}">
        <p14:creationId xmlns:p14="http://schemas.microsoft.com/office/powerpoint/2010/main" val="255440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F17D-FBBF-455E-AC8F-18F1CD4DD3C6}"/>
              </a:ext>
            </a:extLst>
          </p:cNvPr>
          <p:cNvSpPr>
            <a:spLocks noGrp="1"/>
          </p:cNvSpPr>
          <p:nvPr>
            <p:ph type="title"/>
          </p:nvPr>
        </p:nvSpPr>
        <p:spPr/>
        <p:txBody>
          <a:bodyPr/>
          <a:lstStyle/>
          <a:p>
            <a:r>
              <a:rPr lang="lv-LV" b="1" dirty="0">
                <a:solidFill>
                  <a:srgbClr val="7030A0"/>
                </a:solidFill>
              </a:rPr>
              <a:t>UZDEVUMI</a:t>
            </a:r>
          </a:p>
        </p:txBody>
      </p:sp>
      <p:sp>
        <p:nvSpPr>
          <p:cNvPr id="3" name="Content Placeholder 2">
            <a:extLst>
              <a:ext uri="{FF2B5EF4-FFF2-40B4-BE49-F238E27FC236}">
                <a16:creationId xmlns:a16="http://schemas.microsoft.com/office/drawing/2014/main" id="{1B7B7E5C-4B3B-46B4-BE87-63D3B6C2E5DE}"/>
              </a:ext>
            </a:extLst>
          </p:cNvPr>
          <p:cNvSpPr>
            <a:spLocks noGrp="1"/>
          </p:cNvSpPr>
          <p:nvPr>
            <p:ph idx="1"/>
          </p:nvPr>
        </p:nvSpPr>
        <p:spPr/>
        <p:txBody>
          <a:bodyPr>
            <a:normAutofit fontScale="92500" lnSpcReduction="20000"/>
          </a:bodyPr>
          <a:lstStyle/>
          <a:p>
            <a:r>
              <a:rPr lang="lv-LV" sz="3600" dirty="0"/>
              <a:t>Izspēlēt terapeitiskā stāsta saturu dažādos veidos – dramatizācijas, lomu spēles, pirkstiņrotaļas;</a:t>
            </a:r>
          </a:p>
          <a:p>
            <a:pPr marL="0" indent="0">
              <a:buNone/>
            </a:pPr>
            <a:endParaRPr lang="lv-LV" sz="3600" dirty="0"/>
          </a:p>
          <a:p>
            <a:r>
              <a:rPr lang="lv-LV" sz="3600" dirty="0"/>
              <a:t>Izspēlēt katra stāsta saturu caur zīmējumiem, kolāžām;</a:t>
            </a:r>
          </a:p>
          <a:p>
            <a:pPr marL="0" indent="0">
              <a:buNone/>
            </a:pPr>
            <a:endParaRPr lang="lv-LV" sz="3600" dirty="0"/>
          </a:p>
          <a:p>
            <a:r>
              <a:rPr lang="lv-LV" sz="3600" dirty="0"/>
              <a:t>Sadalīt terapeitiskos stāstus pa grupām – draudzība, mīlestība, izpalīdzība...</a:t>
            </a:r>
          </a:p>
          <a:p>
            <a:pPr marL="0" indent="0">
              <a:buNone/>
            </a:pPr>
            <a:endParaRPr lang="lv-LV" sz="3600" dirty="0"/>
          </a:p>
          <a:p>
            <a:r>
              <a:rPr lang="lv-LV" sz="3600" dirty="0"/>
              <a:t>Izveidot digitālu terapeitisko stāstu (interaktīvā tāfele)</a:t>
            </a:r>
          </a:p>
          <a:p>
            <a:endParaRPr lang="lv-LV" dirty="0"/>
          </a:p>
        </p:txBody>
      </p:sp>
    </p:spTree>
    <p:extLst>
      <p:ext uri="{BB962C8B-B14F-4D97-AF65-F5344CB8AC3E}">
        <p14:creationId xmlns:p14="http://schemas.microsoft.com/office/powerpoint/2010/main" val="4229909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51" y="107548"/>
            <a:ext cx="10515600" cy="1325563"/>
          </a:xfrm>
        </p:spPr>
        <p:txBody>
          <a:bodyPr>
            <a:normAutofit/>
          </a:bodyPr>
          <a:lstStyle/>
          <a:p>
            <a:r>
              <a:rPr lang="lv-LV" sz="4000" b="1" dirty="0">
                <a:solidFill>
                  <a:srgbClr val="C00000"/>
                </a:solidFill>
                <a:latin typeface="Cambria Math" panose="02040503050406030204" pitchFamily="18" charset="0"/>
                <a:ea typeface="Cambria Math" panose="02040503050406030204" pitchFamily="18" charset="0"/>
              </a:rPr>
              <a:t>Aktivitāte «Pasakas turpinājums»</a:t>
            </a:r>
            <a:endParaRPr lang="en-GB" sz="4000" b="1" dirty="0">
              <a:solidFill>
                <a:srgbClr val="C00000"/>
              </a:solidFill>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258651" y="1207439"/>
            <a:ext cx="10515600" cy="4351338"/>
          </a:xfrm>
        </p:spPr>
        <p:txBody>
          <a:bodyPr/>
          <a:lstStyle/>
          <a:p>
            <a:pPr marL="0" indent="0" algn="just">
              <a:buNone/>
            </a:pPr>
            <a:r>
              <a:rPr lang="lv-LV" dirty="0"/>
              <a:t>Katrs bērns no mājām atnesa savu mīļāko mīksto mantiņu. Skolotāja izdomāja pasakas sākumu, bērniem vajadzēja izdomāt pasakas turpinājumu, iesaistot tajā savu tēlu (mīksto mantiņu). </a:t>
            </a:r>
          </a:p>
          <a:p>
            <a:pPr marL="0" indent="0" algn="just">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73" y="2656266"/>
            <a:ext cx="4490433" cy="3367825"/>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5979" y="2730320"/>
            <a:ext cx="4391694" cy="3293771"/>
          </a:xfrm>
          <a:prstGeom prst="rect">
            <a:avLst/>
          </a:prstGeom>
          <a:ln>
            <a:noFill/>
          </a:ln>
          <a:effectLst>
            <a:softEdge rad="112500"/>
          </a:effectLst>
        </p:spPr>
      </p:pic>
    </p:spTree>
    <p:extLst>
      <p:ext uri="{BB962C8B-B14F-4D97-AF65-F5344CB8AC3E}">
        <p14:creationId xmlns:p14="http://schemas.microsoft.com/office/powerpoint/2010/main" val="859909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44" y="-2214"/>
            <a:ext cx="10515600" cy="1325563"/>
          </a:xfrm>
        </p:spPr>
        <p:txBody>
          <a:bodyPr>
            <a:normAutofit/>
          </a:bodyPr>
          <a:lstStyle/>
          <a:p>
            <a:r>
              <a:rPr lang="lv-LV" sz="4000" b="1" dirty="0">
                <a:solidFill>
                  <a:srgbClr val="C00000"/>
                </a:solidFill>
                <a:latin typeface="Cambria Math" panose="02040503050406030204" pitchFamily="18" charset="0"/>
                <a:ea typeface="Cambria Math" panose="02040503050406030204" pitchFamily="18" charset="0"/>
              </a:rPr>
              <a:t>Aktivitāte «Uzmini, kas tev sanācis»</a:t>
            </a:r>
            <a:endParaRPr lang="en-GB" sz="4000" b="1" dirty="0">
              <a:solidFill>
                <a:srgbClr val="C00000"/>
              </a:solidFill>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323044" y="1104409"/>
            <a:ext cx="10515600" cy="4351338"/>
          </a:xfrm>
        </p:spPr>
        <p:txBody>
          <a:bodyPr>
            <a:normAutofit/>
          </a:bodyPr>
          <a:lstStyle/>
          <a:p>
            <a:pPr marL="0" indent="0" algn="just">
              <a:buNone/>
            </a:pPr>
            <a:r>
              <a:rPr lang="lv-LV" sz="2400" dirty="0">
                <a:latin typeface="Cambria Math" panose="02040503050406030204" pitchFamily="18" charset="0"/>
                <a:ea typeface="Cambria Math" panose="02040503050406030204" pitchFamily="18" charset="0"/>
              </a:rPr>
              <a:t>Katrs bērns paņem vienu baltu lapu, parasto zīmuli un krēslu. Berni no krēsliem izveido lielu apli. Krēsli ir izlikti uz ārpusi, lai bērns varētu uzlikt lapu uz krēsla un pretī savam krēslam notupties uz ceļiem. Bērniem ir dots uzdevums uz savas lapas uzzīmēt tikai vienu priekšmetu. Kad sāk skanēt mūzika bērni sāk kustēties apkārt krēsliem mūzikas pavadījumā. Kad mūzika pārtrauc skanēt, tad bērni pietupjās pie tā krēsliņa, kas viņam ir pretī un uzzīmē tajā zīmējumā vēl vienu priekšmetu. Un tā tālāk, kamēr beigās sanāk zīmējumu sižets. Aktivitātes beigās, katrs bērns atnāk pie sava krēsliņa un apskātās, kas par zīmējuma sižetu ir sanācis. </a:t>
            </a:r>
          </a:p>
          <a:p>
            <a:pPr marL="0" indent="0" algn="just">
              <a:buNone/>
            </a:pPr>
            <a:endParaRPr lang="en-GB"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19" y="4164347"/>
            <a:ext cx="3443732" cy="2582799"/>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4340" y="4172382"/>
            <a:ext cx="3340701" cy="2505526"/>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60551" y="4249223"/>
            <a:ext cx="2878428" cy="2158821"/>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217144" y="4316677"/>
            <a:ext cx="2698549" cy="2023912"/>
          </a:xfrm>
          <a:prstGeom prst="rect">
            <a:avLst/>
          </a:prstGeom>
          <a:ln>
            <a:noFill/>
          </a:ln>
          <a:effectLst>
            <a:softEdge rad="112500"/>
          </a:effectLst>
        </p:spPr>
      </p:pic>
    </p:spTree>
    <p:extLst>
      <p:ext uri="{BB962C8B-B14F-4D97-AF65-F5344CB8AC3E}">
        <p14:creationId xmlns:p14="http://schemas.microsoft.com/office/powerpoint/2010/main" val="381575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6BA2-BE14-462D-BBC2-11781182C67F}"/>
              </a:ext>
            </a:extLst>
          </p:cNvPr>
          <p:cNvSpPr>
            <a:spLocks noGrp="1"/>
          </p:cNvSpPr>
          <p:nvPr>
            <p:ph type="title"/>
          </p:nvPr>
        </p:nvSpPr>
        <p:spPr/>
        <p:txBody>
          <a:bodyPr>
            <a:normAutofit fontScale="90000"/>
          </a:bodyPr>
          <a:lstStyle/>
          <a:p>
            <a:br>
              <a:rPr lang="lv-LV" dirty="0"/>
            </a:br>
            <a:br>
              <a:rPr lang="lv-LV" dirty="0"/>
            </a:br>
            <a:endParaRPr lang="lv-LV" dirty="0"/>
          </a:p>
        </p:txBody>
      </p:sp>
      <p:sp>
        <p:nvSpPr>
          <p:cNvPr id="3" name="Content Placeholder 2">
            <a:extLst>
              <a:ext uri="{FF2B5EF4-FFF2-40B4-BE49-F238E27FC236}">
                <a16:creationId xmlns:a16="http://schemas.microsoft.com/office/drawing/2014/main" id="{A654132D-EFA7-44C9-83A3-DB9E7C62631C}"/>
              </a:ext>
            </a:extLst>
          </p:cNvPr>
          <p:cNvSpPr>
            <a:spLocks noGrp="1"/>
          </p:cNvSpPr>
          <p:nvPr>
            <p:ph idx="1"/>
          </p:nvPr>
        </p:nvSpPr>
        <p:spPr>
          <a:xfrm>
            <a:off x="2013084" y="1027906"/>
            <a:ext cx="8825659" cy="5046132"/>
          </a:xfrm>
        </p:spPr>
        <p:txBody>
          <a:bodyPr>
            <a:normAutofit/>
          </a:bodyPr>
          <a:lstStyle/>
          <a:p>
            <a:pPr marL="0" indent="0" algn="ctr">
              <a:buNone/>
            </a:pPr>
            <a:endParaRPr lang="lv-LV" sz="5400" dirty="0"/>
          </a:p>
          <a:p>
            <a:pPr marL="0" indent="0" algn="ctr">
              <a:buNone/>
            </a:pPr>
            <a:endParaRPr lang="lv-LV" sz="5400" dirty="0"/>
          </a:p>
          <a:p>
            <a:pPr marL="0" indent="0" algn="ctr">
              <a:buNone/>
            </a:pPr>
            <a:r>
              <a:rPr lang="lv-LV" sz="7200" b="1" dirty="0">
                <a:solidFill>
                  <a:srgbClr val="7030A0"/>
                </a:solidFill>
                <a:latin typeface="Chiller" panose="04020404031007020602" pitchFamily="82" charset="0"/>
              </a:rPr>
              <a:t>PALDIES PAR UZMANĪBU!</a:t>
            </a:r>
          </a:p>
        </p:txBody>
      </p:sp>
      <p:pic>
        <p:nvPicPr>
          <p:cNvPr id="4" name="Picture 3">
            <a:extLst>
              <a:ext uri="{FF2B5EF4-FFF2-40B4-BE49-F238E27FC236}">
                <a16:creationId xmlns:a16="http://schemas.microsoft.com/office/drawing/2014/main" id="{E26A5545-B2CC-4BD7-AC0C-862E2E8A0789}"/>
              </a:ext>
            </a:extLst>
          </p:cNvPr>
          <p:cNvPicPr>
            <a:picLocks noChangeAspect="1"/>
          </p:cNvPicPr>
          <p:nvPr/>
        </p:nvPicPr>
        <p:blipFill>
          <a:blip r:embed="rId2"/>
          <a:stretch>
            <a:fillRect/>
          </a:stretch>
        </p:blipFill>
        <p:spPr>
          <a:xfrm>
            <a:off x="7871462" y="416578"/>
            <a:ext cx="3224810" cy="1983258"/>
          </a:xfrm>
          <a:prstGeom prst="rect">
            <a:avLst/>
          </a:prstGeom>
        </p:spPr>
      </p:pic>
    </p:spTree>
    <p:extLst>
      <p:ext uri="{BB962C8B-B14F-4D97-AF65-F5344CB8AC3E}">
        <p14:creationId xmlns:p14="http://schemas.microsoft.com/office/powerpoint/2010/main" val="444959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2492" y="412796"/>
            <a:ext cx="10515600" cy="1325563"/>
          </a:xfrm>
        </p:spPr>
        <p:txBody>
          <a:bodyPr>
            <a:noAutofit/>
          </a:bodyPr>
          <a:lstStyle/>
          <a:p>
            <a:pPr algn="ctr">
              <a:lnSpc>
                <a:spcPct val="100000"/>
              </a:lnSpc>
            </a:pPr>
            <a:r>
              <a:rPr lang="lv-LV" sz="3600" b="1" dirty="0">
                <a:solidFill>
                  <a:srgbClr val="C00000"/>
                </a:solidFill>
                <a:latin typeface="Cambria Math" panose="02040503050406030204" pitchFamily="18" charset="0"/>
                <a:ea typeface="Cambria Math" panose="02040503050406030204" pitchFamily="18" charset="0"/>
              </a:rPr>
              <a:t>PASAKAS</a:t>
            </a:r>
            <a:br>
              <a:rPr lang="lv-LV" sz="3600" b="1" dirty="0">
                <a:solidFill>
                  <a:srgbClr val="C00000"/>
                </a:solidFill>
                <a:latin typeface="Cambria Math" panose="02040503050406030204" pitchFamily="18" charset="0"/>
                <a:ea typeface="Cambria Math" panose="02040503050406030204" pitchFamily="18" charset="0"/>
              </a:rPr>
            </a:br>
            <a:r>
              <a:rPr lang="lv-LV" sz="3600" b="1" dirty="0">
                <a:solidFill>
                  <a:srgbClr val="C00000"/>
                </a:solidFill>
                <a:latin typeface="Cambria Math" panose="02040503050406030204" pitchFamily="18" charset="0"/>
                <a:ea typeface="Cambria Math" panose="02040503050406030204" pitchFamily="18" charset="0"/>
              </a:rPr>
              <a:t> «TRĪS SIVENTIŅI» </a:t>
            </a:r>
            <a:br>
              <a:rPr lang="lv-LV" sz="3600" b="1" dirty="0">
                <a:solidFill>
                  <a:srgbClr val="C00000"/>
                </a:solidFill>
                <a:latin typeface="Cambria Math" panose="02040503050406030204" pitchFamily="18" charset="0"/>
                <a:ea typeface="Cambria Math" panose="02040503050406030204" pitchFamily="18" charset="0"/>
              </a:rPr>
            </a:br>
            <a:r>
              <a:rPr lang="lv-LV" sz="3600" b="1" dirty="0">
                <a:solidFill>
                  <a:srgbClr val="C00000"/>
                </a:solidFill>
                <a:latin typeface="Cambria Math" panose="02040503050406030204" pitchFamily="18" charset="0"/>
                <a:ea typeface="Cambria Math" panose="02040503050406030204" pitchFamily="18" charset="0"/>
              </a:rPr>
              <a:t> «VILKS UN SEPTIŅI KAZLĒNI»</a:t>
            </a:r>
            <a:br>
              <a:rPr lang="lv-LV" sz="3200" b="1" dirty="0">
                <a:solidFill>
                  <a:srgbClr val="C00000"/>
                </a:solidFill>
                <a:latin typeface="Cambria Math" panose="02040503050406030204" pitchFamily="18" charset="0"/>
                <a:ea typeface="Cambria Math" panose="02040503050406030204" pitchFamily="18" charset="0"/>
              </a:rPr>
            </a:br>
            <a:endParaRPr lang="en-GB" sz="3200" b="1" dirty="0">
              <a:solidFill>
                <a:srgbClr val="C00000"/>
              </a:solidFill>
              <a:latin typeface="Cambria Math" panose="02040503050406030204" pitchFamily="18" charset="0"/>
              <a:ea typeface="Cambria Math" panose="02040503050406030204" pitchFamily="18" charset="0"/>
            </a:endParaRPr>
          </a:p>
        </p:txBody>
      </p:sp>
      <p:sp>
        <p:nvSpPr>
          <p:cNvPr id="5" name="Content Placeholder 4"/>
          <p:cNvSpPr>
            <a:spLocks noGrp="1"/>
          </p:cNvSpPr>
          <p:nvPr>
            <p:ph idx="1"/>
          </p:nvPr>
        </p:nvSpPr>
        <p:spPr>
          <a:xfrm>
            <a:off x="709412" y="1297590"/>
            <a:ext cx="10515600" cy="5491369"/>
          </a:xfrm>
        </p:spPr>
        <p:txBody>
          <a:bodyPr>
            <a:normAutofit fontScale="77500" lnSpcReduction="20000"/>
          </a:bodyPr>
          <a:lstStyle/>
          <a:p>
            <a:pPr marL="0" indent="0">
              <a:lnSpc>
                <a:spcPct val="120000"/>
              </a:lnSpc>
              <a:buNone/>
            </a:pPr>
            <a:r>
              <a:rPr lang="lv-LV" sz="3100" b="1" u="sng" dirty="0"/>
              <a:t>Mūsu aktivitātes:</a:t>
            </a:r>
          </a:p>
          <a:p>
            <a:pPr>
              <a:lnSpc>
                <a:spcPct val="150000"/>
              </a:lnSpc>
              <a:buFont typeface="Wingdings" panose="05000000000000000000" pitchFamily="2" charset="2"/>
              <a:buChar char="§"/>
            </a:pPr>
            <a:r>
              <a:rPr lang="lv-LV" sz="3100" dirty="0">
                <a:latin typeface="Cambria Math" panose="02040503050406030204" pitchFamily="18" charset="0"/>
                <a:ea typeface="Cambria Math" panose="02040503050406030204" pitchFamily="18" charset="0"/>
              </a:rPr>
              <a:t>Lasījām un pārrunājām pasakas sižetu;</a:t>
            </a:r>
          </a:p>
          <a:p>
            <a:pPr>
              <a:lnSpc>
                <a:spcPct val="150000"/>
              </a:lnSpc>
              <a:buFont typeface="Wingdings" panose="05000000000000000000" pitchFamily="2" charset="2"/>
              <a:buChar char="§"/>
            </a:pPr>
            <a:r>
              <a:rPr lang="lv-LV" sz="3100" dirty="0">
                <a:latin typeface="Cambria Math" panose="02040503050406030204" pitchFamily="18" charset="0"/>
                <a:ea typeface="Cambria Math" panose="02040503050406030204" pitchFamily="18" charset="0"/>
              </a:rPr>
              <a:t>Veidojām pasakas plakātus, kur atspoguļojām (ar zīmējumiem) – pasakas tēli, vieta, problēma, risinājums, ko var mācīties.</a:t>
            </a:r>
          </a:p>
          <a:p>
            <a:pPr>
              <a:lnSpc>
                <a:spcPct val="150000"/>
              </a:lnSpc>
              <a:buFont typeface="Wingdings" panose="05000000000000000000" pitchFamily="2" charset="2"/>
              <a:buChar char="§"/>
            </a:pPr>
            <a:r>
              <a:rPr lang="lv-LV" sz="3100" dirty="0">
                <a:latin typeface="Cambria Math" panose="02040503050406030204" pitchFamily="18" charset="0"/>
                <a:ea typeface="Cambria Math" panose="02040503050406030204" pitchFamily="18" charset="0"/>
              </a:rPr>
              <a:t>Radoši darbojāmies – uzstaisījām pasakas nosaukumu, izveidojām katrs savu pasakas  grāmatiņu, zīmējām, līmējām siventiņiem mājas, veidojām siventiņiem mājas no dažādiem celtniecības materiāliem.</a:t>
            </a:r>
          </a:p>
          <a:p>
            <a:pPr>
              <a:lnSpc>
                <a:spcPct val="150000"/>
              </a:lnSpc>
              <a:buFont typeface="Wingdings" panose="05000000000000000000" pitchFamily="2" charset="2"/>
              <a:buChar char="§"/>
            </a:pPr>
            <a:r>
              <a:rPr lang="lv-LV" sz="3100" dirty="0">
                <a:latin typeface="Cambria Math" panose="02040503050406030204" pitchFamily="18" charset="0"/>
                <a:ea typeface="Cambria Math" panose="02040503050406030204" pitchFamily="18" charset="0"/>
              </a:rPr>
              <a:t>Izveidojām skatuvi un pasakas tēlus.</a:t>
            </a:r>
          </a:p>
          <a:p>
            <a:pPr>
              <a:lnSpc>
                <a:spcPct val="150000"/>
              </a:lnSpc>
              <a:buFont typeface="Wingdings" panose="05000000000000000000" pitchFamily="2" charset="2"/>
              <a:buChar char="§"/>
            </a:pPr>
            <a:r>
              <a:rPr lang="lv-LV" sz="3100" dirty="0">
                <a:latin typeface="Cambria Math" panose="02040503050406030204" pitchFamily="18" charset="0"/>
                <a:ea typeface="Cambria Math" panose="02040503050406030204" pitchFamily="18" charset="0"/>
              </a:rPr>
              <a:t>Darbojāmies ar pūšanas vingrinājumiem.</a:t>
            </a:r>
          </a:p>
          <a:p>
            <a:pPr>
              <a:lnSpc>
                <a:spcPct val="150000"/>
              </a:lnSpc>
              <a:buFont typeface="Wingdings" panose="05000000000000000000" pitchFamily="2" charset="2"/>
              <a:buChar char="§"/>
            </a:pPr>
            <a:r>
              <a:rPr lang="lv-LV" sz="3100" dirty="0">
                <a:latin typeface="Cambria Math" panose="02040503050406030204" pitchFamily="18" charset="0"/>
                <a:ea typeface="Cambria Math" panose="02040503050406030204" pitchFamily="18" charset="0"/>
              </a:rPr>
              <a:t>Dramatizējām pasaku.</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479607" y="4497277"/>
            <a:ext cx="2619066" cy="1964299"/>
          </a:xfrm>
          <a:prstGeom prst="rect">
            <a:avLst/>
          </a:prstGeom>
          <a:ln>
            <a:noFill/>
          </a:ln>
          <a:effectLst>
            <a:softEdge rad="112500"/>
          </a:effectLst>
        </p:spPr>
      </p:pic>
    </p:spTree>
    <p:extLst>
      <p:ext uri="{BB962C8B-B14F-4D97-AF65-F5344CB8AC3E}">
        <p14:creationId xmlns:p14="http://schemas.microsoft.com/office/powerpoint/2010/main" val="776601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200" y="143744"/>
            <a:ext cx="10515600" cy="1325563"/>
          </a:xfrm>
        </p:spPr>
        <p:txBody>
          <a:bodyPr>
            <a:normAutofit/>
          </a:bodyPr>
          <a:lstStyle/>
          <a:p>
            <a:r>
              <a:rPr lang="lv-LV" sz="4000" b="1" dirty="0">
                <a:solidFill>
                  <a:srgbClr val="C00000"/>
                </a:solidFill>
                <a:latin typeface="Cambria Math" panose="02040503050406030204" pitchFamily="18" charset="0"/>
                <a:ea typeface="Cambria Math" panose="02040503050406030204" pitchFamily="18" charset="0"/>
              </a:rPr>
              <a:t>Pasaka «TRĪS SIVENTIŅI»</a:t>
            </a:r>
            <a:endParaRPr lang="en-GB" sz="4000" b="1" dirty="0">
              <a:solidFill>
                <a:srgbClr val="C00000"/>
              </a:solidFill>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200" y="1519707"/>
            <a:ext cx="3331337" cy="2498502"/>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3433" y="2016628"/>
            <a:ext cx="3241630" cy="2431223"/>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41341" y="1573906"/>
            <a:ext cx="3186805" cy="2390104"/>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7591" y="308736"/>
            <a:ext cx="3229256" cy="2421942"/>
          </a:xfrm>
          <a:prstGeom prst="rect">
            <a:avLst/>
          </a:prstGeom>
          <a:ln>
            <a:noFill/>
          </a:ln>
          <a:effectLst>
            <a:softEdge rad="112500"/>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802" y="4362361"/>
            <a:ext cx="3009840" cy="2257380"/>
          </a:xfrm>
          <a:prstGeom prst="rect">
            <a:avLst/>
          </a:prstGeom>
          <a:ln>
            <a:noFill/>
          </a:ln>
          <a:effectLst>
            <a:softEdge rad="11250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71642" y="4418723"/>
            <a:ext cx="2879154" cy="2159366"/>
          </a:xfrm>
          <a:prstGeom prst="rect">
            <a:avLst/>
          </a:prstGeom>
          <a:ln>
            <a:noFill/>
          </a:ln>
          <a:effectLst>
            <a:softEdge rad="112500"/>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0796" y="4479440"/>
            <a:ext cx="2756079" cy="2067059"/>
          </a:xfrm>
          <a:prstGeom prst="rect">
            <a:avLst/>
          </a:prstGeom>
          <a:ln>
            <a:noFill/>
          </a:ln>
          <a:effectLst>
            <a:softEdge rad="112500"/>
          </a:effec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34035" y="2730678"/>
            <a:ext cx="3136368" cy="2352276"/>
          </a:xfrm>
          <a:prstGeom prst="rect">
            <a:avLst/>
          </a:prstGeom>
          <a:ln>
            <a:noFill/>
          </a:ln>
          <a:effectLst>
            <a:softEdge rad="11250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86964">
            <a:off x="9072666" y="4803470"/>
            <a:ext cx="2510839" cy="1883130"/>
          </a:xfrm>
          <a:prstGeom prst="rect">
            <a:avLst/>
          </a:prstGeom>
          <a:ln>
            <a:noFill/>
          </a:ln>
          <a:effectLst>
            <a:softEdge rad="112500"/>
          </a:effectLst>
        </p:spPr>
      </p:pic>
    </p:spTree>
    <p:extLst>
      <p:ext uri="{BB962C8B-B14F-4D97-AF65-F5344CB8AC3E}">
        <p14:creationId xmlns:p14="http://schemas.microsoft.com/office/powerpoint/2010/main" val="3566987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977" y="64347"/>
            <a:ext cx="10515600" cy="1325563"/>
          </a:xfrm>
        </p:spPr>
        <p:txBody>
          <a:bodyPr>
            <a:normAutofit/>
          </a:bodyPr>
          <a:lstStyle/>
          <a:p>
            <a:r>
              <a:rPr lang="lv-LV" sz="4000" b="1" dirty="0">
                <a:solidFill>
                  <a:srgbClr val="C00000"/>
                </a:solidFill>
                <a:latin typeface="Cambria Math" panose="02040503050406030204" pitchFamily="18" charset="0"/>
                <a:ea typeface="Cambria Math" panose="02040503050406030204" pitchFamily="18" charset="0"/>
              </a:rPr>
              <a:t>Pasaka «VILKS UN SEPTIŅI KAZLĒNI»</a:t>
            </a:r>
            <a:endParaRPr lang="en-GB" sz="4000" b="1" dirty="0">
              <a:solidFill>
                <a:srgbClr val="C00000"/>
              </a:solidFill>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909" y="1468190"/>
            <a:ext cx="3599556" cy="2699667"/>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931" y="1468190"/>
            <a:ext cx="3447692" cy="2585769"/>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5444" y="1468190"/>
            <a:ext cx="3143590" cy="2357693"/>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20" y="4324416"/>
            <a:ext cx="3262453" cy="2446840"/>
          </a:xfrm>
          <a:prstGeom prst="rect">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771549" y="4383962"/>
            <a:ext cx="2640024" cy="1980018"/>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534" y="4249358"/>
            <a:ext cx="3259500" cy="2444625"/>
          </a:xfrm>
          <a:prstGeom prst="rect">
            <a:avLst/>
          </a:prstGeom>
          <a:ln>
            <a:noFill/>
          </a:ln>
          <a:effectLst>
            <a:softEdge rad="112500"/>
          </a:effectLst>
        </p:spPr>
      </p:pic>
    </p:spTree>
    <p:extLst>
      <p:ext uri="{BB962C8B-B14F-4D97-AF65-F5344CB8AC3E}">
        <p14:creationId xmlns:p14="http://schemas.microsoft.com/office/powerpoint/2010/main" val="7408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CC42-ABC8-4D3B-BFB8-94B735E046F4}"/>
              </a:ext>
            </a:extLst>
          </p:cNvPr>
          <p:cNvSpPr>
            <a:spLocks noGrp="1"/>
          </p:cNvSpPr>
          <p:nvPr>
            <p:ph type="title"/>
          </p:nvPr>
        </p:nvSpPr>
        <p:spPr>
          <a:xfrm>
            <a:off x="827079" y="310534"/>
            <a:ext cx="10515600" cy="1325563"/>
          </a:xfrm>
        </p:spPr>
        <p:txBody>
          <a:bodyPr/>
          <a:lstStyle/>
          <a:p>
            <a:pPr algn="ctr"/>
            <a:r>
              <a:rPr lang="lv-LV" b="1" dirty="0">
                <a:solidFill>
                  <a:srgbClr val="C00000"/>
                </a:solidFill>
                <a:latin typeface="Cambria Math" panose="02040503050406030204" pitchFamily="18" charset="0"/>
                <a:ea typeface="Cambria Math" panose="02040503050406030204" pitchFamily="18" charset="0"/>
              </a:rPr>
              <a:t>Pasaka «Namiņš»</a:t>
            </a:r>
            <a:br>
              <a:rPr lang="lv-LV" b="1" dirty="0">
                <a:solidFill>
                  <a:srgbClr val="C00000"/>
                </a:solidFill>
                <a:latin typeface="Cambria Math" panose="02040503050406030204" pitchFamily="18" charset="0"/>
                <a:ea typeface="Cambria Math" panose="02040503050406030204" pitchFamily="18" charset="0"/>
              </a:rPr>
            </a:br>
            <a:r>
              <a:rPr lang="lv-LV" b="1" dirty="0">
                <a:solidFill>
                  <a:srgbClr val="C00000"/>
                </a:solidFill>
                <a:latin typeface="Cambria Math" panose="02040503050406030204" pitchFamily="18" charset="0"/>
                <a:ea typeface="Cambria Math" panose="02040503050406030204" pitchFamily="18" charset="0"/>
              </a:rPr>
              <a:t>Bērni izpēlē dažādas lomas</a:t>
            </a:r>
          </a:p>
        </p:txBody>
      </p:sp>
      <p:pic>
        <p:nvPicPr>
          <p:cNvPr id="5" name="Content Placeholder 4">
            <a:extLst>
              <a:ext uri="{FF2B5EF4-FFF2-40B4-BE49-F238E27FC236}">
                <a16:creationId xmlns:a16="http://schemas.microsoft.com/office/drawing/2014/main" id="{C2F5D745-741D-49E2-B13B-882D92D2664E}"/>
              </a:ext>
            </a:extLst>
          </p:cNvPr>
          <p:cNvPicPr>
            <a:picLocks noGrp="1" noChangeAspect="1"/>
          </p:cNvPicPr>
          <p:nvPr>
            <p:ph idx="1"/>
          </p:nvPr>
        </p:nvPicPr>
        <p:blipFill>
          <a:blip r:embed="rId2"/>
          <a:stretch>
            <a:fillRect/>
          </a:stretch>
        </p:blipFill>
        <p:spPr>
          <a:xfrm>
            <a:off x="5122272" y="2040934"/>
            <a:ext cx="2151985" cy="4347446"/>
          </a:xfrm>
          <a:prstGeom prst="rect">
            <a:avLst/>
          </a:prstGeom>
          <a:ln>
            <a:noFill/>
          </a:ln>
          <a:effectLst>
            <a:softEdge rad="112500"/>
          </a:effectLst>
        </p:spPr>
      </p:pic>
      <p:pic>
        <p:nvPicPr>
          <p:cNvPr id="7" name="Picture 6">
            <a:extLst>
              <a:ext uri="{FF2B5EF4-FFF2-40B4-BE49-F238E27FC236}">
                <a16:creationId xmlns:a16="http://schemas.microsoft.com/office/drawing/2014/main" id="{2EDA6355-8219-4FAC-8B57-AA4985E98EAE}"/>
              </a:ext>
            </a:extLst>
          </p:cNvPr>
          <p:cNvPicPr>
            <a:picLocks noChangeAspect="1"/>
          </p:cNvPicPr>
          <p:nvPr/>
        </p:nvPicPr>
        <p:blipFill rotWithShape="1">
          <a:blip r:embed="rId3"/>
          <a:srcRect t="14478" b="11835"/>
          <a:stretch/>
        </p:blipFill>
        <p:spPr>
          <a:xfrm>
            <a:off x="727839" y="2040933"/>
            <a:ext cx="2777745" cy="4135019"/>
          </a:xfrm>
          <a:prstGeom prst="rect">
            <a:avLst/>
          </a:prstGeom>
          <a:ln>
            <a:noFill/>
          </a:ln>
          <a:effectLst>
            <a:softEdge rad="112500"/>
          </a:effectLst>
        </p:spPr>
      </p:pic>
      <p:pic>
        <p:nvPicPr>
          <p:cNvPr id="9" name="Picture 8">
            <a:extLst>
              <a:ext uri="{FF2B5EF4-FFF2-40B4-BE49-F238E27FC236}">
                <a16:creationId xmlns:a16="http://schemas.microsoft.com/office/drawing/2014/main" id="{CD5A8E66-CF99-4FDA-B854-AC8A919D6398}"/>
              </a:ext>
            </a:extLst>
          </p:cNvPr>
          <p:cNvPicPr>
            <a:picLocks noChangeAspect="1"/>
          </p:cNvPicPr>
          <p:nvPr/>
        </p:nvPicPr>
        <p:blipFill rotWithShape="1">
          <a:blip r:embed="rId4"/>
          <a:srcRect t="23718"/>
          <a:stretch/>
        </p:blipFill>
        <p:spPr>
          <a:xfrm>
            <a:off x="8890944" y="2111190"/>
            <a:ext cx="2614119" cy="4028492"/>
          </a:xfrm>
          <a:prstGeom prst="rect">
            <a:avLst/>
          </a:prstGeom>
          <a:ln>
            <a:noFill/>
          </a:ln>
          <a:effectLst>
            <a:softEdge rad="112500"/>
          </a:effectLst>
        </p:spPr>
      </p:pic>
    </p:spTree>
    <p:extLst>
      <p:ext uri="{BB962C8B-B14F-4D97-AF65-F5344CB8AC3E}">
        <p14:creationId xmlns:p14="http://schemas.microsoft.com/office/powerpoint/2010/main" val="212703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AEEA-CDCA-4DD0-9B9B-84346F47C399}"/>
              </a:ext>
            </a:extLst>
          </p:cNvPr>
          <p:cNvSpPr>
            <a:spLocks noGrp="1"/>
          </p:cNvSpPr>
          <p:nvPr>
            <p:ph type="title"/>
          </p:nvPr>
        </p:nvSpPr>
        <p:spPr>
          <a:xfrm>
            <a:off x="196755" y="242295"/>
            <a:ext cx="10515600" cy="1325563"/>
          </a:xfrm>
        </p:spPr>
        <p:txBody>
          <a:bodyPr/>
          <a:lstStyle/>
          <a:p>
            <a:pPr algn="ctr"/>
            <a:r>
              <a:rPr lang="lv-LV" b="1" dirty="0">
                <a:solidFill>
                  <a:srgbClr val="C00000"/>
                </a:solidFill>
                <a:latin typeface="Cambria Math" panose="02040503050406030204" pitchFamily="18" charset="0"/>
                <a:ea typeface="Cambria Math" panose="02040503050406030204" pitchFamily="18" charset="0"/>
              </a:rPr>
              <a:t>Zīmē pasakas «Namiņš» sižetus.</a:t>
            </a:r>
          </a:p>
        </p:txBody>
      </p:sp>
      <p:pic>
        <p:nvPicPr>
          <p:cNvPr id="5" name="Content Placeholder 4">
            <a:extLst>
              <a:ext uri="{FF2B5EF4-FFF2-40B4-BE49-F238E27FC236}">
                <a16:creationId xmlns:a16="http://schemas.microsoft.com/office/drawing/2014/main" id="{3A0E7F3A-EA3B-448A-B0E1-516702DC7D3B}"/>
              </a:ext>
            </a:extLst>
          </p:cNvPr>
          <p:cNvPicPr>
            <a:picLocks noGrp="1" noChangeAspect="1"/>
          </p:cNvPicPr>
          <p:nvPr>
            <p:ph idx="1"/>
          </p:nvPr>
        </p:nvPicPr>
        <p:blipFill>
          <a:blip r:embed="rId2"/>
          <a:stretch>
            <a:fillRect/>
          </a:stretch>
        </p:blipFill>
        <p:spPr>
          <a:xfrm>
            <a:off x="687388" y="1905000"/>
            <a:ext cx="2833687" cy="3778250"/>
          </a:xfrm>
          <a:prstGeom prst="rect">
            <a:avLst/>
          </a:prstGeom>
          <a:ln>
            <a:noFill/>
          </a:ln>
          <a:effectLst>
            <a:softEdge rad="112500"/>
          </a:effectLst>
        </p:spPr>
      </p:pic>
      <p:pic>
        <p:nvPicPr>
          <p:cNvPr id="7" name="Picture 6">
            <a:extLst>
              <a:ext uri="{FF2B5EF4-FFF2-40B4-BE49-F238E27FC236}">
                <a16:creationId xmlns:a16="http://schemas.microsoft.com/office/drawing/2014/main" id="{1BC561DF-E070-4B65-A223-7E84B14D8AB0}"/>
              </a:ext>
            </a:extLst>
          </p:cNvPr>
          <p:cNvPicPr>
            <a:picLocks noChangeAspect="1"/>
          </p:cNvPicPr>
          <p:nvPr/>
        </p:nvPicPr>
        <p:blipFill>
          <a:blip r:embed="rId3"/>
          <a:stretch>
            <a:fillRect/>
          </a:stretch>
        </p:blipFill>
        <p:spPr>
          <a:xfrm>
            <a:off x="4643360" y="2024110"/>
            <a:ext cx="2744355" cy="3659140"/>
          </a:xfrm>
          <a:prstGeom prst="rect">
            <a:avLst/>
          </a:prstGeom>
          <a:ln>
            <a:noFill/>
          </a:ln>
          <a:effectLst>
            <a:softEdge rad="112500"/>
          </a:effectLst>
        </p:spPr>
      </p:pic>
      <p:pic>
        <p:nvPicPr>
          <p:cNvPr id="9" name="Picture 8">
            <a:extLst>
              <a:ext uri="{FF2B5EF4-FFF2-40B4-BE49-F238E27FC236}">
                <a16:creationId xmlns:a16="http://schemas.microsoft.com/office/drawing/2014/main" id="{1B5FBDDB-0472-4C3A-AA3B-FF89DF07182F}"/>
              </a:ext>
            </a:extLst>
          </p:cNvPr>
          <p:cNvPicPr>
            <a:picLocks noChangeAspect="1"/>
          </p:cNvPicPr>
          <p:nvPr/>
        </p:nvPicPr>
        <p:blipFill>
          <a:blip r:embed="rId4"/>
          <a:stretch>
            <a:fillRect/>
          </a:stretch>
        </p:blipFill>
        <p:spPr>
          <a:xfrm>
            <a:off x="8510001" y="2024110"/>
            <a:ext cx="2745341" cy="3660455"/>
          </a:xfrm>
          <a:prstGeom prst="rect">
            <a:avLst/>
          </a:prstGeom>
          <a:ln>
            <a:noFill/>
          </a:ln>
          <a:effectLst>
            <a:softEdge rad="112500"/>
          </a:effectLst>
        </p:spPr>
      </p:pic>
    </p:spTree>
    <p:extLst>
      <p:ext uri="{BB962C8B-B14F-4D97-AF65-F5344CB8AC3E}">
        <p14:creationId xmlns:p14="http://schemas.microsoft.com/office/powerpoint/2010/main" val="1676422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A100-1293-4AB1-AA57-D4C5631426B8}"/>
              </a:ext>
            </a:extLst>
          </p:cNvPr>
          <p:cNvSpPr>
            <a:spLocks noGrp="1"/>
          </p:cNvSpPr>
          <p:nvPr>
            <p:ph type="title"/>
          </p:nvPr>
        </p:nvSpPr>
        <p:spPr>
          <a:xfrm>
            <a:off x="1420218" y="148367"/>
            <a:ext cx="8911687" cy="1280890"/>
          </a:xfrm>
        </p:spPr>
        <p:txBody>
          <a:bodyPr>
            <a:normAutofit fontScale="90000"/>
          </a:bodyPr>
          <a:lstStyle/>
          <a:p>
            <a:pPr algn="ctr"/>
            <a:r>
              <a:rPr lang="lv-LV" b="1" dirty="0">
                <a:solidFill>
                  <a:srgbClr val="C00000"/>
                </a:solidFill>
                <a:latin typeface="Cambria Math" panose="02040503050406030204" pitchFamily="18" charset="0"/>
                <a:ea typeface="Cambria Math" panose="02040503050406030204" pitchFamily="18" charset="0"/>
              </a:rPr>
              <a:t>«Pasaka par krāsām»</a:t>
            </a:r>
            <a:br>
              <a:rPr lang="lv-LV" b="1" dirty="0">
                <a:solidFill>
                  <a:srgbClr val="C00000"/>
                </a:solidFill>
                <a:latin typeface="Cambria Math" panose="02040503050406030204" pitchFamily="18" charset="0"/>
                <a:ea typeface="Cambria Math" panose="02040503050406030204" pitchFamily="18" charset="0"/>
              </a:rPr>
            </a:br>
            <a:r>
              <a:rPr lang="lv-LV" b="1" dirty="0">
                <a:solidFill>
                  <a:srgbClr val="C00000"/>
                </a:solidFill>
                <a:latin typeface="Cambria Math" panose="02040503050406030204" pitchFamily="18" charset="0"/>
                <a:ea typeface="Cambria Math" panose="02040503050406030204" pitchFamily="18" charset="0"/>
              </a:rPr>
              <a:t> caur eksperimentiem</a:t>
            </a:r>
          </a:p>
        </p:txBody>
      </p:sp>
      <p:pic>
        <p:nvPicPr>
          <p:cNvPr id="5" name="Content Placeholder 4">
            <a:extLst>
              <a:ext uri="{FF2B5EF4-FFF2-40B4-BE49-F238E27FC236}">
                <a16:creationId xmlns:a16="http://schemas.microsoft.com/office/drawing/2014/main" id="{9CB0A245-9F38-4D62-A0A2-DC72BF43D9DE}"/>
              </a:ext>
            </a:extLst>
          </p:cNvPr>
          <p:cNvPicPr>
            <a:picLocks noGrp="1" noChangeAspect="1"/>
          </p:cNvPicPr>
          <p:nvPr>
            <p:ph idx="1"/>
          </p:nvPr>
        </p:nvPicPr>
        <p:blipFill>
          <a:blip r:embed="rId2"/>
          <a:stretch>
            <a:fillRect/>
          </a:stretch>
        </p:blipFill>
        <p:spPr>
          <a:xfrm>
            <a:off x="5226176" y="2028665"/>
            <a:ext cx="2833687" cy="3778250"/>
          </a:xfrm>
          <a:prstGeom prst="rect">
            <a:avLst/>
          </a:prstGeom>
          <a:ln>
            <a:noFill/>
          </a:ln>
          <a:effectLst>
            <a:softEdge rad="112500"/>
          </a:effectLst>
        </p:spPr>
      </p:pic>
      <p:pic>
        <p:nvPicPr>
          <p:cNvPr id="7" name="Picture 6">
            <a:extLst>
              <a:ext uri="{FF2B5EF4-FFF2-40B4-BE49-F238E27FC236}">
                <a16:creationId xmlns:a16="http://schemas.microsoft.com/office/drawing/2014/main" id="{B77E92C2-506C-4426-A9F2-966A4761AFEC}"/>
              </a:ext>
            </a:extLst>
          </p:cNvPr>
          <p:cNvPicPr>
            <a:picLocks noChangeAspect="1"/>
          </p:cNvPicPr>
          <p:nvPr/>
        </p:nvPicPr>
        <p:blipFill>
          <a:blip r:embed="rId3"/>
          <a:stretch>
            <a:fillRect/>
          </a:stretch>
        </p:blipFill>
        <p:spPr>
          <a:xfrm>
            <a:off x="8495056" y="1751648"/>
            <a:ext cx="3041451" cy="4055268"/>
          </a:xfrm>
          <a:prstGeom prst="rect">
            <a:avLst/>
          </a:prstGeom>
          <a:ln>
            <a:noFill/>
          </a:ln>
          <a:effectLst>
            <a:softEdge rad="112500"/>
          </a:effectLst>
        </p:spPr>
      </p:pic>
      <p:pic>
        <p:nvPicPr>
          <p:cNvPr id="9" name="Picture 8">
            <a:extLst>
              <a:ext uri="{FF2B5EF4-FFF2-40B4-BE49-F238E27FC236}">
                <a16:creationId xmlns:a16="http://schemas.microsoft.com/office/drawing/2014/main" id="{5BEFEBAC-CE24-4976-BE56-51BCE964F246}"/>
              </a:ext>
            </a:extLst>
          </p:cNvPr>
          <p:cNvPicPr>
            <a:picLocks noChangeAspect="1"/>
          </p:cNvPicPr>
          <p:nvPr/>
        </p:nvPicPr>
        <p:blipFill>
          <a:blip r:embed="rId4"/>
          <a:stretch>
            <a:fillRect/>
          </a:stretch>
        </p:blipFill>
        <p:spPr>
          <a:xfrm>
            <a:off x="2920749" y="2028665"/>
            <a:ext cx="1870234" cy="3778251"/>
          </a:xfrm>
          <a:prstGeom prst="rect">
            <a:avLst/>
          </a:prstGeom>
          <a:ln>
            <a:noFill/>
          </a:ln>
          <a:effectLst>
            <a:softEdge rad="112500"/>
          </a:effectLst>
        </p:spPr>
      </p:pic>
      <p:pic>
        <p:nvPicPr>
          <p:cNvPr id="11" name="Picture 10">
            <a:extLst>
              <a:ext uri="{FF2B5EF4-FFF2-40B4-BE49-F238E27FC236}">
                <a16:creationId xmlns:a16="http://schemas.microsoft.com/office/drawing/2014/main" id="{89BDE212-C22F-4899-B4B6-12689B7634F4}"/>
              </a:ext>
            </a:extLst>
          </p:cNvPr>
          <p:cNvPicPr>
            <a:picLocks noChangeAspect="1"/>
          </p:cNvPicPr>
          <p:nvPr/>
        </p:nvPicPr>
        <p:blipFill>
          <a:blip r:embed="rId5"/>
          <a:stretch>
            <a:fillRect/>
          </a:stretch>
        </p:blipFill>
        <p:spPr>
          <a:xfrm>
            <a:off x="424796" y="1498597"/>
            <a:ext cx="2257877" cy="4561367"/>
          </a:xfrm>
          <a:prstGeom prst="rect">
            <a:avLst/>
          </a:prstGeom>
          <a:ln>
            <a:noFill/>
          </a:ln>
          <a:effectLst>
            <a:softEdge rad="112500"/>
          </a:effectLst>
        </p:spPr>
      </p:pic>
    </p:spTree>
    <p:extLst>
      <p:ext uri="{BB962C8B-B14F-4D97-AF65-F5344CB8AC3E}">
        <p14:creationId xmlns:p14="http://schemas.microsoft.com/office/powerpoint/2010/main" val="664003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noChangeArrowheads="1"/>
          </p:cNvSpPr>
          <p:nvPr>
            <p:ph type="title"/>
          </p:nvPr>
        </p:nvSpPr>
        <p:spPr>
          <a:xfrm>
            <a:off x="3102592" y="322997"/>
            <a:ext cx="6348413" cy="1320800"/>
          </a:xfrm>
        </p:spPr>
        <p:txBody>
          <a:bodyPr/>
          <a:lstStyle/>
          <a:p>
            <a:pPr eaLnBrk="1" hangingPunct="1"/>
            <a:r>
              <a:rPr lang="lv-LV" altLang="en-US" dirty="0"/>
              <a:t>   </a:t>
            </a:r>
            <a:r>
              <a:rPr lang="lv-LV" altLang="en-US" b="1" dirty="0">
                <a:solidFill>
                  <a:srgbClr val="C00000"/>
                </a:solidFill>
                <a:latin typeface="Cambria Math" panose="02040503050406030204" pitchFamily="18" charset="0"/>
                <a:ea typeface="Cambria Math" panose="02040503050406030204" pitchFamily="18" charset="0"/>
              </a:rPr>
              <a:t>Bērni klausās pasaku ,,Sīpoliņa piedzīvojumi ,,</a:t>
            </a:r>
          </a:p>
        </p:txBody>
      </p:sp>
      <p:sp>
        <p:nvSpPr>
          <p:cNvPr id="8195" name="Rectangle 3"/>
          <p:cNvSpPr>
            <a:spLocks noGrp="1" noChangeArrowheads="1"/>
          </p:cNvSpPr>
          <p:nvPr>
            <p:ph sz="half" idx="1"/>
          </p:nvPr>
        </p:nvSpPr>
        <p:spPr>
          <a:xfrm>
            <a:off x="2133600" y="2160589"/>
            <a:ext cx="3087688" cy="3881437"/>
          </a:xfrm>
        </p:spPr>
        <p:txBody>
          <a:bodyPr/>
          <a:lstStyle/>
          <a:p>
            <a:pPr marL="0" indent="0">
              <a:buNone/>
            </a:pPr>
            <a:endParaRPr lang="lv-LV" altLang="lv-LV"/>
          </a:p>
          <a:p>
            <a:pPr marL="0" indent="0"/>
            <a:endParaRPr lang="lv-LV" altLang="lv-LV"/>
          </a:p>
        </p:txBody>
      </p:sp>
      <p:pic>
        <p:nvPicPr>
          <p:cNvPr id="8196" name="Content Placeholder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121624" y="1844445"/>
            <a:ext cx="3862316" cy="4513724"/>
          </a:xfrm>
          <a:prstGeom prst="rect">
            <a:avLst/>
          </a:prstGeom>
          <a:ln>
            <a:noFill/>
          </a:ln>
          <a:effectLst>
            <a:softEdge rad="112500"/>
          </a:effectLst>
        </p:spPr>
      </p:pic>
    </p:spTree>
    <p:extLst>
      <p:ext uri="{BB962C8B-B14F-4D97-AF65-F5344CB8AC3E}">
        <p14:creationId xmlns:p14="http://schemas.microsoft.com/office/powerpoint/2010/main" val="4012152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509</Words>
  <Application>Microsoft Office PowerPoint</Application>
  <PresentationFormat>Widescreen</PresentationFormat>
  <Paragraphs>53</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Cambria Math</vt:lpstr>
      <vt:lpstr>Chiller</vt:lpstr>
      <vt:lpstr>Comic Sans MS</vt:lpstr>
      <vt:lpstr>Wingdings</vt:lpstr>
      <vt:lpstr>Office Theme</vt:lpstr>
      <vt:lpstr>PowerPoint Presentation</vt:lpstr>
      <vt:lpstr>UZDEVUMI</vt:lpstr>
      <vt:lpstr>PASAKAS  «TRĪS SIVENTIŅI»   «VILKS UN SEPTIŅI KAZLĒNI» </vt:lpstr>
      <vt:lpstr>Pasaka «TRĪS SIVENTIŅI»</vt:lpstr>
      <vt:lpstr>Pasaka «VILKS UN SEPTIŅI KAZLĒNI»</vt:lpstr>
      <vt:lpstr>Pasaka «Namiņš» Bērni izpēlē dažādas lomas</vt:lpstr>
      <vt:lpstr>Zīmē pasakas «Namiņš» sižetus.</vt:lpstr>
      <vt:lpstr>«Pasaka par krāsām»  caur eksperimentiem</vt:lpstr>
      <vt:lpstr>   Bērni klausās pasaku ,,Sīpoliņa piedzīvojumi ,,</vt:lpstr>
      <vt:lpstr>Bērni skatās multiplikācijas filmu  »Trīs sivēntiņi» Pēc multiplikācijas filmas noskatīšanās, pārrunājam filmas saturu un kādas emocijas izraisīja multiplikācijas filma.</vt:lpstr>
      <vt:lpstr>PowerPoint Presentation</vt:lpstr>
      <vt:lpstr>Klausāmies stāstu par izpalīdzību un vienaldzību, paužam savas sajūtas un stāstām savu pieredzi.</vt:lpstr>
      <vt:lpstr>Mācāmies par draudzību un izpalīdzību, klausoties pasaku «Vecīša cimdiņš».</vt:lpstr>
      <vt:lpstr>Klausāmies stāstu par mānīšanos,  Izspēlējam dzirdēto leļļu teātrī.</vt:lpstr>
      <vt:lpstr>PowerPoint Presentation</vt:lpstr>
      <vt:lpstr>PowerPoint Presentation</vt:lpstr>
      <vt:lpstr>Tas tik bija pasākums kopā ar vecākiem! Mēs kopīgi būvējām siventiņiem mājas un izspēlējām pasaku  «Vilks un trīs siventiņi».</vt:lpstr>
      <vt:lpstr>Bērni gūst prieku skatoties un lasot  bibliotēkas dažādas bērnu grāmatas. </vt:lpstr>
      <vt:lpstr>Mana mīļākā pasaciņa ir......</vt:lpstr>
      <vt:lpstr>Aktivitāte «Pasakas turpinājums»</vt:lpstr>
      <vt:lpstr>Aktivitāte «Uzmini, kas tev sanācis»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Dmitrij Ivanov</dc:creator>
  <cp:lastModifiedBy>RIT</cp:lastModifiedBy>
  <cp:revision>16</cp:revision>
  <dcterms:created xsi:type="dcterms:W3CDTF">2020-03-10T07:03:45Z</dcterms:created>
  <dcterms:modified xsi:type="dcterms:W3CDTF">2020-03-30T04:26:49Z</dcterms:modified>
</cp:coreProperties>
</file>